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8.xml" ContentType="application/vnd.openxmlformats-officedocument.theme+xml"/>
  <Override PartName="/ppt/diagrams/drawing1.xml" ContentType="application/vnd.ms-office.drawingml.diagramDrawing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2" r:id="rId2"/>
    <p:sldMasterId id="2147483671" r:id="rId3"/>
    <p:sldMasterId id="2147483680" r:id="rId4"/>
    <p:sldMasterId id="2147483689" r:id="rId5"/>
    <p:sldMasterId id="2147483698" r:id="rId6"/>
  </p:sldMasterIdLst>
  <p:notesMasterIdLst>
    <p:notesMasterId r:id="rId26"/>
  </p:notesMasterIdLst>
  <p:handoutMasterIdLst>
    <p:handoutMasterId r:id="rId27"/>
  </p:handoutMasterIdLst>
  <p:sldIdLst>
    <p:sldId id="256" r:id="rId7"/>
    <p:sldId id="258" r:id="rId8"/>
    <p:sldId id="313" r:id="rId9"/>
    <p:sldId id="316" r:id="rId10"/>
    <p:sldId id="317" r:id="rId11"/>
    <p:sldId id="315" r:id="rId12"/>
    <p:sldId id="314" r:id="rId13"/>
    <p:sldId id="318" r:id="rId14"/>
    <p:sldId id="319" r:id="rId15"/>
    <p:sldId id="336" r:id="rId16"/>
    <p:sldId id="331" r:id="rId17"/>
    <p:sldId id="330" r:id="rId18"/>
    <p:sldId id="335" r:id="rId19"/>
    <p:sldId id="332" r:id="rId20"/>
    <p:sldId id="333" r:id="rId21"/>
    <p:sldId id="329" r:id="rId22"/>
    <p:sldId id="334" r:id="rId23"/>
    <p:sldId id="337" r:id="rId24"/>
    <p:sldId id="26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g, Andrea" initials="TA" lastIdx="0" clrIdx="0">
    <p:extLst>
      <p:ext uri="{19B8F6BF-5375-455C-9EA6-DF929625EA0E}">
        <p15:presenceInfo xmlns:p15="http://schemas.microsoft.com/office/powerpoint/2012/main" userId="S-1-5-21-318198784-154998845-1532313055-34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2"/>
    <p:restoredTop sz="86308"/>
  </p:normalViewPr>
  <p:slideViewPr>
    <p:cSldViewPr>
      <p:cViewPr varScale="1">
        <p:scale>
          <a:sx n="75" d="100"/>
          <a:sy n="75" d="100"/>
        </p:scale>
        <p:origin x="18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451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customXml" Target="../customXml/item2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E8CD2A-3024-43B9-B1E6-62E66BFDDB45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42E7DE07-0B27-402B-95B0-3EC60CE1512F}">
      <dgm:prSet phldrT="[Text]"/>
      <dgm:spPr/>
      <dgm:t>
        <a:bodyPr/>
        <a:lstStyle/>
        <a:p>
          <a:r>
            <a:rPr lang="en-US" b="1" u="sng" dirty="0" smtClean="0"/>
            <a:t>Feb - May</a:t>
          </a:r>
        </a:p>
        <a:p>
          <a:r>
            <a:rPr lang="en-US" dirty="0" smtClean="0"/>
            <a:t>Planning, Development and Refinement</a:t>
          </a:r>
        </a:p>
      </dgm:t>
    </dgm:pt>
    <dgm:pt modelId="{4D0DFB70-DFFB-47E2-ABDA-31C9ADF66256}" type="parTrans" cxnId="{360A7DCE-EC05-42FD-8592-05FBB021C6ED}">
      <dgm:prSet/>
      <dgm:spPr/>
      <dgm:t>
        <a:bodyPr/>
        <a:lstStyle/>
        <a:p>
          <a:endParaRPr lang="en-US"/>
        </a:p>
      </dgm:t>
    </dgm:pt>
    <dgm:pt modelId="{A9934564-E2B3-4F5A-B5AB-97147BFBC4C4}" type="sibTrans" cxnId="{360A7DCE-EC05-42FD-8592-05FBB021C6ED}">
      <dgm:prSet/>
      <dgm:spPr/>
      <dgm:t>
        <a:bodyPr/>
        <a:lstStyle/>
        <a:p>
          <a:endParaRPr lang="en-US"/>
        </a:p>
      </dgm:t>
    </dgm:pt>
    <dgm:pt modelId="{86F0615D-6D4C-4FF2-9B34-81D9E0CA4DA4}">
      <dgm:prSet phldrT="[Text]"/>
      <dgm:spPr/>
      <dgm:t>
        <a:bodyPr/>
        <a:lstStyle/>
        <a:p>
          <a:r>
            <a:rPr lang="en-US" b="1" u="sng" dirty="0" smtClean="0"/>
            <a:t>May</a:t>
          </a:r>
        </a:p>
        <a:p>
          <a:r>
            <a:rPr lang="en-US" dirty="0" smtClean="0"/>
            <a:t>Target Setting</a:t>
          </a:r>
        </a:p>
      </dgm:t>
    </dgm:pt>
    <dgm:pt modelId="{F494B09B-C3D9-43FD-8C1E-49658988122B}" type="parTrans" cxnId="{EB80F208-632C-46AF-AC9B-598C39FAFC3A}">
      <dgm:prSet/>
      <dgm:spPr/>
      <dgm:t>
        <a:bodyPr/>
        <a:lstStyle/>
        <a:p>
          <a:endParaRPr lang="en-US"/>
        </a:p>
      </dgm:t>
    </dgm:pt>
    <dgm:pt modelId="{BF6170E7-EECA-4ED8-981A-1A6EBE501318}" type="sibTrans" cxnId="{EB80F208-632C-46AF-AC9B-598C39FAFC3A}">
      <dgm:prSet/>
      <dgm:spPr/>
      <dgm:t>
        <a:bodyPr/>
        <a:lstStyle/>
        <a:p>
          <a:endParaRPr lang="en-US"/>
        </a:p>
      </dgm:t>
    </dgm:pt>
    <dgm:pt modelId="{0F356CEC-C07E-447F-A36E-619D2E0B8485}">
      <dgm:prSet phldrT="[Text]"/>
      <dgm:spPr/>
      <dgm:t>
        <a:bodyPr/>
        <a:lstStyle/>
        <a:p>
          <a:r>
            <a:rPr lang="en-US" b="1" i="0" u="sng" dirty="0" smtClean="0"/>
            <a:t>Oct - Nov</a:t>
          </a:r>
        </a:p>
        <a:p>
          <a:r>
            <a:rPr lang="en-US" dirty="0" smtClean="0"/>
            <a:t>Budget Deliberation and Public Engagement</a:t>
          </a:r>
          <a:endParaRPr lang="en-US" dirty="0"/>
        </a:p>
      </dgm:t>
    </dgm:pt>
    <dgm:pt modelId="{609ED5D2-727F-4995-8D48-1D9C55810F33}" type="parTrans" cxnId="{D9917127-7FB7-445C-8099-A5C663874E0F}">
      <dgm:prSet/>
      <dgm:spPr/>
      <dgm:t>
        <a:bodyPr/>
        <a:lstStyle/>
        <a:p>
          <a:endParaRPr lang="en-US"/>
        </a:p>
      </dgm:t>
    </dgm:pt>
    <dgm:pt modelId="{FC5B478A-DAFC-4874-81F9-D52FE75CFEC4}" type="sibTrans" cxnId="{D9917127-7FB7-445C-8099-A5C663874E0F}">
      <dgm:prSet/>
      <dgm:spPr/>
      <dgm:t>
        <a:bodyPr/>
        <a:lstStyle/>
        <a:p>
          <a:endParaRPr lang="en-US"/>
        </a:p>
      </dgm:t>
    </dgm:pt>
    <dgm:pt modelId="{E7A45AED-6F26-4960-BA9E-294F04EC5B00}" type="pres">
      <dgm:prSet presAssocID="{2DE8CD2A-3024-43B9-B1E6-62E66BFDDB45}" presName="CompostProcess" presStyleCnt="0">
        <dgm:presLayoutVars>
          <dgm:dir/>
          <dgm:resizeHandles val="exact"/>
        </dgm:presLayoutVars>
      </dgm:prSet>
      <dgm:spPr/>
    </dgm:pt>
    <dgm:pt modelId="{2A94110F-CD50-4A7C-98FE-73E0EC28E523}" type="pres">
      <dgm:prSet presAssocID="{2DE8CD2A-3024-43B9-B1E6-62E66BFDDB45}" presName="arrow" presStyleLbl="bgShp" presStyleIdx="0" presStyleCnt="1" custLinFactNeighborY="1875"/>
      <dgm:spPr/>
    </dgm:pt>
    <dgm:pt modelId="{B92008A7-1740-4D32-821B-79D5098BB68E}" type="pres">
      <dgm:prSet presAssocID="{2DE8CD2A-3024-43B9-B1E6-62E66BFDDB45}" presName="linearProcess" presStyleCnt="0"/>
      <dgm:spPr/>
    </dgm:pt>
    <dgm:pt modelId="{AE6DA704-7751-4CB5-BFF1-0F0A2CF55866}" type="pres">
      <dgm:prSet presAssocID="{42E7DE07-0B27-402B-95B0-3EC60CE1512F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32D5FC-6855-4604-B14D-04AF91738213}" type="pres">
      <dgm:prSet presAssocID="{A9934564-E2B3-4F5A-B5AB-97147BFBC4C4}" presName="sibTrans" presStyleCnt="0"/>
      <dgm:spPr/>
    </dgm:pt>
    <dgm:pt modelId="{85F03E35-4831-4114-AD5B-E00C71782107}" type="pres">
      <dgm:prSet presAssocID="{86F0615D-6D4C-4FF2-9B34-81D9E0CA4DA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03AACD-59F9-4EE9-934F-A89A04A6B816}" type="pres">
      <dgm:prSet presAssocID="{BF6170E7-EECA-4ED8-981A-1A6EBE501318}" presName="sibTrans" presStyleCnt="0"/>
      <dgm:spPr/>
    </dgm:pt>
    <dgm:pt modelId="{E6F04C03-B803-4523-91E2-97490FE107F9}" type="pres">
      <dgm:prSet presAssocID="{0F356CEC-C07E-447F-A36E-619D2E0B8485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FCA887-1B24-470A-B348-C219F2D1567D}" type="presOf" srcId="{2DE8CD2A-3024-43B9-B1E6-62E66BFDDB45}" destId="{E7A45AED-6F26-4960-BA9E-294F04EC5B00}" srcOrd="0" destOrd="0" presId="urn:microsoft.com/office/officeart/2005/8/layout/hProcess9"/>
    <dgm:cxn modelId="{360A7DCE-EC05-42FD-8592-05FBB021C6ED}" srcId="{2DE8CD2A-3024-43B9-B1E6-62E66BFDDB45}" destId="{42E7DE07-0B27-402B-95B0-3EC60CE1512F}" srcOrd="0" destOrd="0" parTransId="{4D0DFB70-DFFB-47E2-ABDA-31C9ADF66256}" sibTransId="{A9934564-E2B3-4F5A-B5AB-97147BFBC4C4}"/>
    <dgm:cxn modelId="{D9917127-7FB7-445C-8099-A5C663874E0F}" srcId="{2DE8CD2A-3024-43B9-B1E6-62E66BFDDB45}" destId="{0F356CEC-C07E-447F-A36E-619D2E0B8485}" srcOrd="2" destOrd="0" parTransId="{609ED5D2-727F-4995-8D48-1D9C55810F33}" sibTransId="{FC5B478A-DAFC-4874-81F9-D52FE75CFEC4}"/>
    <dgm:cxn modelId="{51F54E72-FCB2-42BD-89AA-13A5000BE95F}" type="presOf" srcId="{0F356CEC-C07E-447F-A36E-619D2E0B8485}" destId="{E6F04C03-B803-4523-91E2-97490FE107F9}" srcOrd="0" destOrd="0" presId="urn:microsoft.com/office/officeart/2005/8/layout/hProcess9"/>
    <dgm:cxn modelId="{CAABC34B-8F51-4683-B9C4-B982424BDB3A}" type="presOf" srcId="{86F0615D-6D4C-4FF2-9B34-81D9E0CA4DA4}" destId="{85F03E35-4831-4114-AD5B-E00C71782107}" srcOrd="0" destOrd="0" presId="urn:microsoft.com/office/officeart/2005/8/layout/hProcess9"/>
    <dgm:cxn modelId="{A8D11BB9-1ECC-4062-B355-A0137A1C3439}" type="presOf" srcId="{42E7DE07-0B27-402B-95B0-3EC60CE1512F}" destId="{AE6DA704-7751-4CB5-BFF1-0F0A2CF55866}" srcOrd="0" destOrd="0" presId="urn:microsoft.com/office/officeart/2005/8/layout/hProcess9"/>
    <dgm:cxn modelId="{EB80F208-632C-46AF-AC9B-598C39FAFC3A}" srcId="{2DE8CD2A-3024-43B9-B1E6-62E66BFDDB45}" destId="{86F0615D-6D4C-4FF2-9B34-81D9E0CA4DA4}" srcOrd="1" destOrd="0" parTransId="{F494B09B-C3D9-43FD-8C1E-49658988122B}" sibTransId="{BF6170E7-EECA-4ED8-981A-1A6EBE501318}"/>
    <dgm:cxn modelId="{9CEB2B9D-5900-463F-9D16-BD11A59177B2}" type="presParOf" srcId="{E7A45AED-6F26-4960-BA9E-294F04EC5B00}" destId="{2A94110F-CD50-4A7C-98FE-73E0EC28E523}" srcOrd="0" destOrd="0" presId="urn:microsoft.com/office/officeart/2005/8/layout/hProcess9"/>
    <dgm:cxn modelId="{9491AFE0-FBFE-4B4D-ACBB-DA97F06FAC6D}" type="presParOf" srcId="{E7A45AED-6F26-4960-BA9E-294F04EC5B00}" destId="{B92008A7-1740-4D32-821B-79D5098BB68E}" srcOrd="1" destOrd="0" presId="urn:microsoft.com/office/officeart/2005/8/layout/hProcess9"/>
    <dgm:cxn modelId="{7C97C822-83B0-486B-9F78-5703499DCFE0}" type="presParOf" srcId="{B92008A7-1740-4D32-821B-79D5098BB68E}" destId="{AE6DA704-7751-4CB5-BFF1-0F0A2CF55866}" srcOrd="0" destOrd="0" presId="urn:microsoft.com/office/officeart/2005/8/layout/hProcess9"/>
    <dgm:cxn modelId="{0CC56EF1-BD73-450F-B242-DA70F6D60D0B}" type="presParOf" srcId="{B92008A7-1740-4D32-821B-79D5098BB68E}" destId="{7132D5FC-6855-4604-B14D-04AF91738213}" srcOrd="1" destOrd="0" presId="urn:microsoft.com/office/officeart/2005/8/layout/hProcess9"/>
    <dgm:cxn modelId="{B4A4E796-E57A-480B-B2E6-4484496AD915}" type="presParOf" srcId="{B92008A7-1740-4D32-821B-79D5098BB68E}" destId="{85F03E35-4831-4114-AD5B-E00C71782107}" srcOrd="2" destOrd="0" presId="urn:microsoft.com/office/officeart/2005/8/layout/hProcess9"/>
    <dgm:cxn modelId="{E064FB6E-684D-4C64-AC03-C16D2F8F98D8}" type="presParOf" srcId="{B92008A7-1740-4D32-821B-79D5098BB68E}" destId="{5B03AACD-59F9-4EE9-934F-A89A04A6B816}" srcOrd="3" destOrd="0" presId="urn:microsoft.com/office/officeart/2005/8/layout/hProcess9"/>
    <dgm:cxn modelId="{EDA29475-6C09-4525-9345-1B8B4FA50D0E}" type="presParOf" srcId="{B92008A7-1740-4D32-821B-79D5098BB68E}" destId="{E6F04C03-B803-4523-91E2-97490FE107F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0663F8-0C95-4F78-B9BD-1FE4F05552AF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937897-C4B6-4ED3-8707-68AC2AC82869}" type="pres">
      <dgm:prSet presAssocID="{D70663F8-0C95-4F78-B9BD-1FE4F05552A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D8372586-6475-46F0-8D90-7D75FAE05581}" type="presOf" srcId="{D70663F8-0C95-4F78-B9BD-1FE4F05552AF}" destId="{C1937897-C4B6-4ED3-8707-68AC2AC82869}" srcOrd="0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110F-CD50-4A7C-98FE-73E0EC28E523}">
      <dsp:nvSpPr>
        <dsp:cNvPr id="0" name=""/>
        <dsp:cNvSpPr/>
      </dsp:nvSpPr>
      <dsp:spPr>
        <a:xfrm>
          <a:off x="467229" y="0"/>
          <a:ext cx="5295263" cy="490567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DA704-7751-4CB5-BFF1-0F0A2CF55866}">
      <dsp:nvSpPr>
        <dsp:cNvPr id="0" name=""/>
        <dsp:cNvSpPr/>
      </dsp:nvSpPr>
      <dsp:spPr>
        <a:xfrm>
          <a:off x="211104" y="1471701"/>
          <a:ext cx="1868916" cy="196226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smtClean="0"/>
            <a:t>Feb - May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Planning, Development and Refinement</a:t>
          </a:r>
        </a:p>
      </dsp:txBody>
      <dsp:txXfrm>
        <a:off x="302337" y="1562934"/>
        <a:ext cx="1686450" cy="1779802"/>
      </dsp:txXfrm>
    </dsp:sp>
    <dsp:sp modelId="{85F03E35-4831-4114-AD5B-E00C71782107}">
      <dsp:nvSpPr>
        <dsp:cNvPr id="0" name=""/>
        <dsp:cNvSpPr/>
      </dsp:nvSpPr>
      <dsp:spPr>
        <a:xfrm>
          <a:off x="2180402" y="1471701"/>
          <a:ext cx="1868916" cy="196226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u="sng" kern="1200" dirty="0" smtClean="0"/>
            <a:t>May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Target Setting</a:t>
          </a:r>
        </a:p>
      </dsp:txBody>
      <dsp:txXfrm>
        <a:off x="2271635" y="1562934"/>
        <a:ext cx="1686450" cy="1779802"/>
      </dsp:txXfrm>
    </dsp:sp>
    <dsp:sp modelId="{E6F04C03-B803-4523-91E2-97490FE107F9}">
      <dsp:nvSpPr>
        <dsp:cNvPr id="0" name=""/>
        <dsp:cNvSpPr/>
      </dsp:nvSpPr>
      <dsp:spPr>
        <a:xfrm>
          <a:off x="4149700" y="1471701"/>
          <a:ext cx="1868916" cy="196226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u="sng" kern="1200" dirty="0" smtClean="0"/>
            <a:t>Oct - Nov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Budget Deliberation and Public Engagement</a:t>
          </a:r>
          <a:endParaRPr lang="en-US" sz="2100" kern="1200" dirty="0"/>
        </a:p>
      </dsp:txBody>
      <dsp:txXfrm>
        <a:off x="4240933" y="1562934"/>
        <a:ext cx="1686450" cy="1779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C86FD-4B3D-4543-9461-A88D272805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7DA038-F524-F948-A14B-A8C4775BF22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77C4B-B148-F442-A2ED-828F4126F13E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7CB61-4241-CE4A-9978-A6C301D26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255F4-3CC3-AF43-86F0-8356413544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FED5E-6EF9-DC49-A971-207E3724689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39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3C825-F44E-FB4A-9F5D-C6CD87999645}" type="datetimeFigureOut">
              <a:rPr lang="en-US" smtClean="0"/>
              <a:t>12/6/2021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51523-ADCD-AF4E-920B-CDA345EF4F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251523-ADCD-AF4E-920B-CDA345EF4F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84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51523-ADCD-AF4E-920B-CDA345EF4F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9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251523-ADCD-AF4E-920B-CDA345EF4F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7"/>
            <a:ext cx="9144000" cy="6841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8032" y="2967087"/>
            <a:ext cx="7772400" cy="1470025"/>
          </a:xfrm>
        </p:spPr>
        <p:txBody>
          <a:bodyPr>
            <a:normAutofit/>
          </a:bodyPr>
          <a:lstStyle>
            <a:lvl1pPr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Here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3324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6169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26746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86511-00FE-40C4-B4FB-A6F6E3A26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63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121D60-C012-4BEA-9503-6A9026A6D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17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808825-F30C-444B-88BD-3A5A2CAE0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0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0F6579-935B-4E7F-8729-92A5BA080B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050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1C0F0-6CCE-4892-B6B3-4CBE5E93C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588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86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7426" y="17097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87624" y="64865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4C0F465C-3F96-480D-946D-7FAF14317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02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7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2841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/>
              <a:t>Town of Newmarket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8F6E94-0A46-F945-9AFA-E62B04F2E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05" y="5805264"/>
            <a:ext cx="1188859" cy="8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3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86511-00FE-40C4-B4FB-A6F6E3A26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19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34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121D60-C012-4BEA-9503-6A9026A6D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487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808825-F30C-444B-88BD-3A5A2CAE0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82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0F6579-935B-4E7F-8729-92A5BA080B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7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1C0F0-6CCE-4892-B6B3-4CBE5E93C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781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86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7426" y="17097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87624" y="64865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4C0F465C-3F96-480D-946D-7FAF14317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376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277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86511-00FE-40C4-B4FB-A6F6E3A26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07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49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517427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121D60-C012-4BEA-9503-6A9026A6D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560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808825-F30C-444B-88BD-3A5A2CAE0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385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0F6579-935B-4E7F-8729-92A5BA080B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546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1C0F0-6CCE-4892-B6B3-4CBE5E93C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13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86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7426" y="17097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87624" y="64865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4C0F465C-3F96-480D-946D-7FAF14317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03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4109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86511-00FE-40C4-B4FB-A6F6E3A26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28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27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121D60-C012-4BEA-9503-6A9026A6D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431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808825-F30C-444B-88BD-3A5A2CAE0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6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74287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0F6579-935B-4E7F-8729-92A5BA080B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481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1C0F0-6CCE-4892-B6B3-4CBE5E93C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893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86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7426" y="17097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87624" y="64865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4C0F465C-3F96-480D-946D-7FAF14317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159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854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C86511-00FE-40C4-B4FB-A6F6E3A26D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983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17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121D60-C012-4BEA-9503-6A9026A6D4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784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808825-F30C-444B-88BD-3A5A2CAE03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622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0F6579-935B-4E7F-8729-92A5BA080BF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3106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90600" y="1798638"/>
            <a:ext cx="7696200" cy="4525962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C21C0F0-6CCE-4892-B6B3-4CBE5E93C2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48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4566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7986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7426" y="1709738"/>
            <a:ext cx="37719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87624" y="6486525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4C0F465C-3F96-480D-946D-7FAF14317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0521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5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78350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1185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293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540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86C10-B9A2-4A98-8433-3D3ABF76842C}" type="datetimeFigureOut">
              <a:rPr lang="en-CA" smtClean="0"/>
              <a:t>2021-12-06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FB0B-11D7-4790-BF9A-527D9FC4FAD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52496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6410b_PPT_SlideMaster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36 pt Arial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79863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28 pt Arial</a:t>
            </a:r>
          </a:p>
          <a:p>
            <a:pPr lvl="1"/>
            <a:r>
              <a:rPr lang="en-US"/>
              <a:t>Second level 28 pt Arial</a:t>
            </a:r>
          </a:p>
          <a:p>
            <a:pPr lvl="2"/>
            <a:r>
              <a:rPr lang="en-US"/>
              <a:t>Third level 24 pt Arial</a:t>
            </a:r>
          </a:p>
          <a:p>
            <a:pPr lvl="3"/>
            <a:r>
              <a:rPr lang="en-US"/>
              <a:t>Fourth level 20 pt Arial</a:t>
            </a:r>
          </a:p>
          <a:p>
            <a:pPr lvl="4"/>
            <a:r>
              <a:rPr lang="en-US"/>
              <a:t>Fifth level 20 pt Arial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77454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04" y="5805264"/>
            <a:ext cx="607822" cy="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2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5595"/>
          </a:solidFill>
          <a:latin typeface="Arial"/>
          <a:ea typeface="Arial" pitchFamily="68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pitchFamily="68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6410b_PPT_SlideMaster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36 pt Arial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79863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28 pt Arial</a:t>
            </a:r>
          </a:p>
          <a:p>
            <a:pPr lvl="1"/>
            <a:r>
              <a:rPr lang="en-US"/>
              <a:t>Second level 28 pt Arial</a:t>
            </a:r>
          </a:p>
          <a:p>
            <a:pPr lvl="2"/>
            <a:r>
              <a:rPr lang="en-US"/>
              <a:t>Third level 24 pt Arial</a:t>
            </a:r>
          </a:p>
          <a:p>
            <a:pPr lvl="3"/>
            <a:r>
              <a:rPr lang="en-US"/>
              <a:t>Fourth level 20 pt Arial</a:t>
            </a:r>
          </a:p>
          <a:p>
            <a:pPr lvl="4"/>
            <a:r>
              <a:rPr lang="en-US"/>
              <a:t>Fifth level 20 pt Arial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77454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04" y="5805264"/>
            <a:ext cx="607822" cy="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3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5595"/>
          </a:solidFill>
          <a:latin typeface="Arial"/>
          <a:ea typeface="Arial" pitchFamily="68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pitchFamily="68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6410b_PPT_SlideMaster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36 pt Arial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79863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28 pt Arial</a:t>
            </a:r>
          </a:p>
          <a:p>
            <a:pPr lvl="1"/>
            <a:r>
              <a:rPr lang="en-US"/>
              <a:t>Second level 28 pt Arial</a:t>
            </a:r>
          </a:p>
          <a:p>
            <a:pPr lvl="2"/>
            <a:r>
              <a:rPr lang="en-US"/>
              <a:t>Third level 24 pt Arial</a:t>
            </a:r>
          </a:p>
          <a:p>
            <a:pPr lvl="3"/>
            <a:r>
              <a:rPr lang="en-US"/>
              <a:t>Fourth level 20 pt Arial</a:t>
            </a:r>
          </a:p>
          <a:p>
            <a:pPr lvl="4"/>
            <a:r>
              <a:rPr lang="en-US"/>
              <a:t>Fifth level 20 pt Arial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77454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04" y="5805264"/>
            <a:ext cx="607822" cy="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5595"/>
          </a:solidFill>
          <a:latin typeface="Arial"/>
          <a:ea typeface="Arial" pitchFamily="68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pitchFamily="68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6410b_PPT_SlideMaster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36 pt Arial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79863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28 pt Arial</a:t>
            </a:r>
          </a:p>
          <a:p>
            <a:pPr lvl="1"/>
            <a:r>
              <a:rPr lang="en-US"/>
              <a:t>Second level 28 pt Arial</a:t>
            </a:r>
          </a:p>
          <a:p>
            <a:pPr lvl="2"/>
            <a:r>
              <a:rPr lang="en-US"/>
              <a:t>Third level 24 pt Arial</a:t>
            </a:r>
          </a:p>
          <a:p>
            <a:pPr lvl="3"/>
            <a:r>
              <a:rPr lang="en-US"/>
              <a:t>Fourth level 20 pt Arial</a:t>
            </a:r>
          </a:p>
          <a:p>
            <a:pPr lvl="4"/>
            <a:r>
              <a:rPr lang="en-US"/>
              <a:t>Fifth level 20 pt Arial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77454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04" y="5805264"/>
            <a:ext cx="607822" cy="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5595"/>
          </a:solidFill>
          <a:latin typeface="Arial"/>
          <a:ea typeface="Arial" pitchFamily="68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pitchFamily="68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6410b_PPT_SlideMaster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90600" y="5334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36 pt Arial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79863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 28 pt Arial</a:t>
            </a:r>
          </a:p>
          <a:p>
            <a:pPr lvl="1"/>
            <a:r>
              <a:rPr lang="en-US"/>
              <a:t>Second level 28 pt Arial</a:t>
            </a:r>
          </a:p>
          <a:p>
            <a:pPr lvl="2"/>
            <a:r>
              <a:rPr lang="en-US"/>
              <a:t>Third level 24 pt Arial</a:t>
            </a:r>
          </a:p>
          <a:p>
            <a:pPr lvl="3"/>
            <a:r>
              <a:rPr lang="en-US"/>
              <a:t>Fourth level 20 pt Arial</a:t>
            </a:r>
          </a:p>
          <a:p>
            <a:pPr lvl="4"/>
            <a:r>
              <a:rPr lang="en-US"/>
              <a:t>Fifth level 20 pt Arial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600" y="6477454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1F68AA0-4222-4585-8A53-7A9B03E806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04" y="5805264"/>
            <a:ext cx="607822" cy="8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5595"/>
          </a:solidFill>
          <a:latin typeface="Arial"/>
          <a:ea typeface="Arial" pitchFamily="68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rgbClr val="005595"/>
          </a:solidFill>
          <a:latin typeface="Arial" pitchFamily="68" charset="0"/>
          <a:ea typeface="Arial" pitchFamily="68" charset="0"/>
          <a:cs typeface="Arial" pitchFamily="68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Arial" pitchFamily="68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Arial" pitchFamily="68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Arial" pitchFamily="68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2022 Draft </a:t>
            </a:r>
            <a:br>
              <a:rPr lang="en-US" dirty="0" smtClean="0"/>
            </a:br>
            <a:r>
              <a:rPr lang="en-US" dirty="0" smtClean="0"/>
              <a:t>Operating and Capital Budgets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5105019"/>
            <a:ext cx="41044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Prepared by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Andrea Tang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Services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Date: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6, 2021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8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C</a:t>
            </a:r>
            <a:r>
              <a:rPr lang="en-US" sz="3200" dirty="0" smtClean="0"/>
              <a:t>. 2022 Capital Program 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420888"/>
            <a:ext cx="7408823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4099455"/>
            <a:ext cx="3070258" cy="2042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295" y="4077072"/>
            <a:ext cx="3101105" cy="206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C</a:t>
            </a:r>
            <a:r>
              <a:rPr lang="en-US" sz="3200" dirty="0" smtClean="0"/>
              <a:t>. 2022 Capital Program by funding type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4523483"/>
            <a:ext cx="2941934" cy="1953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523483"/>
            <a:ext cx="2920146" cy="195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40" y="2147689"/>
            <a:ext cx="73152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C</a:t>
            </a:r>
            <a:r>
              <a:rPr lang="en-US" sz="3200" dirty="0" smtClean="0"/>
              <a:t>. 2022 Capital Program by department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2132856"/>
            <a:ext cx="686621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C. 2022 Capital Program Highlights 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20" y="1844824"/>
            <a:ext cx="8110344" cy="2369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655261"/>
            <a:ext cx="8114479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3" y="4214140"/>
            <a:ext cx="8114480" cy="1951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3" y="5881413"/>
            <a:ext cx="8114480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C. Future Capital Program 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288" y="2132856"/>
            <a:ext cx="7672176" cy="1368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887521"/>
            <a:ext cx="7704856" cy="18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C. Capital Spending Authority 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276871"/>
            <a:ext cx="4104456" cy="239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4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08" y="260648"/>
            <a:ext cx="8229600" cy="1143000"/>
          </a:xfrm>
        </p:spPr>
        <p:txBody>
          <a:bodyPr/>
          <a:lstStyle/>
          <a:p>
            <a:r>
              <a:rPr lang="en-CA" sz="2800" dirty="0"/>
              <a:t>4</a:t>
            </a:r>
            <a:r>
              <a:rPr lang="en-CA" sz="2800" dirty="0" smtClean="0"/>
              <a:t>. Impact by Property Type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99593" y="1340768"/>
          <a:ext cx="7632847" cy="4906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572">
                  <a:extLst>
                    <a:ext uri="{9D8B030D-6E8A-4147-A177-3AD203B41FA5}">
                      <a16:colId xmlns:a16="http://schemas.microsoft.com/office/drawing/2014/main" val="2044619320"/>
                    </a:ext>
                  </a:extLst>
                </a:gridCol>
                <a:gridCol w="1095072">
                  <a:extLst>
                    <a:ext uri="{9D8B030D-6E8A-4147-A177-3AD203B41FA5}">
                      <a16:colId xmlns:a16="http://schemas.microsoft.com/office/drawing/2014/main" val="3917224507"/>
                    </a:ext>
                  </a:extLst>
                </a:gridCol>
                <a:gridCol w="1159489">
                  <a:extLst>
                    <a:ext uri="{9D8B030D-6E8A-4147-A177-3AD203B41FA5}">
                      <a16:colId xmlns:a16="http://schemas.microsoft.com/office/drawing/2014/main" val="1656636270"/>
                    </a:ext>
                  </a:extLst>
                </a:gridCol>
                <a:gridCol w="1352737">
                  <a:extLst>
                    <a:ext uri="{9D8B030D-6E8A-4147-A177-3AD203B41FA5}">
                      <a16:colId xmlns:a16="http://schemas.microsoft.com/office/drawing/2014/main" val="101941696"/>
                    </a:ext>
                  </a:extLst>
                </a:gridCol>
                <a:gridCol w="1288320">
                  <a:extLst>
                    <a:ext uri="{9D8B030D-6E8A-4147-A177-3AD203B41FA5}">
                      <a16:colId xmlns:a16="http://schemas.microsoft.com/office/drawing/2014/main" val="1602772289"/>
                    </a:ext>
                  </a:extLst>
                </a:gridCol>
                <a:gridCol w="1255657">
                  <a:extLst>
                    <a:ext uri="{9D8B030D-6E8A-4147-A177-3AD203B41FA5}">
                      <a16:colId xmlns:a16="http://schemas.microsoft.com/office/drawing/2014/main" val="1354017164"/>
                    </a:ext>
                  </a:extLst>
                </a:gridCol>
              </a:tblGrid>
              <a:tr h="792162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2022</a:t>
                      </a:r>
                    </a:p>
                    <a:p>
                      <a:pPr algn="ctr"/>
                      <a:r>
                        <a:rPr lang="en-US" dirty="0" smtClean="0"/>
                        <a:t>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Detached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Semi-</a:t>
                      </a:r>
                    </a:p>
                    <a:p>
                      <a:pPr algn="ctr"/>
                      <a:r>
                        <a:rPr lang="en-US" dirty="0" smtClean="0"/>
                        <a:t>Detached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Townhouse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Condo</a:t>
                      </a:r>
                    </a:p>
                    <a:p>
                      <a:pPr algn="ctr"/>
                      <a:r>
                        <a:rPr lang="en-US" dirty="0" smtClean="0"/>
                        <a:t>Apartment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52785"/>
                  </a:ext>
                </a:extLst>
              </a:tr>
              <a:tr h="1429566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Property</a:t>
                      </a:r>
                    </a:p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1.99%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$44.09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CVA* $702,400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$30.09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CVA*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$479,400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$31.38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CVA*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$499,900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$21.97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CVA*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$350,000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505755"/>
                  </a:ext>
                </a:extLst>
              </a:tr>
              <a:tr h="142956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&amp; Wastewater</a:t>
                      </a:r>
                      <a:endParaRPr lang="en-CA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3.8%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$53.47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234m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$48.08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200m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$46.93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193m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$38.51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Usage</a:t>
                      </a:r>
                    </a:p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141m</a:t>
                      </a:r>
                      <a:r>
                        <a:rPr lang="en-US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926841"/>
                  </a:ext>
                </a:extLst>
              </a:tr>
              <a:tr h="625435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10.00%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$5.91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$2.92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$2.23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$0.40</a:t>
                      </a:r>
                    </a:p>
                    <a:p>
                      <a:pPr algn="ctr"/>
                      <a:endParaRPr lang="en-US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2543842"/>
                  </a:ext>
                </a:extLst>
              </a:tr>
              <a:tr h="547808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$103.47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$81.09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$80.54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$60.88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25656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47864" y="637203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* CVA – Current Value Assessment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0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08" y="260648"/>
            <a:ext cx="8229600" cy="1143000"/>
          </a:xfrm>
        </p:spPr>
        <p:txBody>
          <a:bodyPr/>
          <a:lstStyle/>
          <a:p>
            <a:r>
              <a:rPr lang="en-CA" sz="2800" dirty="0" smtClean="0"/>
              <a:t>5. Value For Money</a:t>
            </a:r>
            <a:endParaRPr lang="en-CA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79024"/>
            <a:ext cx="7992888" cy="44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9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60648"/>
            <a:ext cx="8229600" cy="1143000"/>
          </a:xfrm>
        </p:spPr>
        <p:txBody>
          <a:bodyPr/>
          <a:lstStyle/>
          <a:p>
            <a:r>
              <a:rPr lang="en-US" sz="3200" dirty="0"/>
              <a:t>6</a:t>
            </a:r>
            <a:r>
              <a:rPr lang="en-US" sz="3200" dirty="0" smtClean="0"/>
              <a:t>. Conclusion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90600" y="1340768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/>
              <a:t>2022 Budget</a:t>
            </a:r>
          </a:p>
          <a:p>
            <a:pPr lvl="0"/>
            <a:r>
              <a:rPr lang="en-CA" sz="2400" dirty="0" smtClean="0"/>
              <a:t>addresses </a:t>
            </a:r>
            <a:r>
              <a:rPr lang="en-CA" sz="2400" dirty="0"/>
              <a:t>today’s needs on </a:t>
            </a:r>
            <a:r>
              <a:rPr lang="en-CA" sz="2400" dirty="0" smtClean="0"/>
              <a:t>service delivery</a:t>
            </a:r>
            <a:endParaRPr lang="en-CA" sz="2400" dirty="0"/>
          </a:p>
          <a:p>
            <a:pPr lvl="0"/>
            <a:r>
              <a:rPr lang="en-CA" sz="2400" dirty="0" smtClean="0"/>
              <a:t>invests </a:t>
            </a:r>
            <a:r>
              <a:rPr lang="en-CA" sz="2400" dirty="0"/>
              <a:t>in capital to address immediate and future </a:t>
            </a:r>
            <a:r>
              <a:rPr lang="en-CA" sz="2400" dirty="0" smtClean="0"/>
              <a:t>growth</a:t>
            </a:r>
            <a:endParaRPr lang="en-CA" sz="2400" dirty="0"/>
          </a:p>
          <a:p>
            <a:pPr lvl="0"/>
            <a:r>
              <a:rPr lang="en-CA" sz="2400" dirty="0"/>
              <a:t>c</a:t>
            </a:r>
            <a:r>
              <a:rPr lang="en-CA" sz="2400" dirty="0" smtClean="0"/>
              <a:t>ontinues to increase </a:t>
            </a:r>
            <a:r>
              <a:rPr lang="en-CA" sz="2400" dirty="0"/>
              <a:t>contributions to the Asset Replacement </a:t>
            </a:r>
            <a:r>
              <a:rPr lang="en-CA" sz="2400" dirty="0" smtClean="0"/>
              <a:t>Funds</a:t>
            </a:r>
          </a:p>
          <a:p>
            <a:r>
              <a:rPr lang="en-CA" sz="2400" dirty="0"/>
              <a:t>a</a:t>
            </a:r>
            <a:r>
              <a:rPr lang="en-CA" sz="2400" dirty="0" smtClean="0"/>
              <a:t>chieves a </a:t>
            </a:r>
            <a:r>
              <a:rPr lang="en-CA" sz="2400" dirty="0"/>
              <a:t>balance between affordability and service delivery </a:t>
            </a:r>
            <a:endParaRPr lang="en-CA" sz="2400" dirty="0" smtClean="0"/>
          </a:p>
          <a:p>
            <a:r>
              <a:rPr lang="en-CA" sz="2400" dirty="0"/>
              <a:t>builds upon the Town’s vision to continue making Newmarket “Well Beyond the Ordinary”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76" y="5229200"/>
            <a:ext cx="1276916" cy="13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r>
              <a:rPr lang="en-US" sz="3200" dirty="0"/>
              <a:t>7</a:t>
            </a:r>
            <a:r>
              <a:rPr lang="en-US" sz="3200" dirty="0" smtClean="0"/>
              <a:t>. Next Steps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46119463"/>
              </p:ext>
            </p:extLst>
          </p:nvPr>
        </p:nvGraphicFramePr>
        <p:xfrm>
          <a:off x="827584" y="1669256"/>
          <a:ext cx="80855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802774"/>
              </p:ext>
            </p:extLst>
          </p:nvPr>
        </p:nvGraphicFramePr>
        <p:xfrm>
          <a:off x="1115616" y="1820768"/>
          <a:ext cx="748883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0463">
                  <a:extLst>
                    <a:ext uri="{9D8B030D-6E8A-4147-A177-3AD203B41FA5}">
                      <a16:colId xmlns:a16="http://schemas.microsoft.com/office/drawing/2014/main" val="3983653398"/>
                    </a:ext>
                  </a:extLst>
                </a:gridCol>
                <a:gridCol w="1312145">
                  <a:extLst>
                    <a:ext uri="{9D8B030D-6E8A-4147-A177-3AD203B41FA5}">
                      <a16:colId xmlns:a16="http://schemas.microsoft.com/office/drawing/2014/main" val="1582099366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12526924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Meeting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786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Approval 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13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Council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92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&amp; Reserve Fund Budget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 2022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612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Consolidation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Financial Statements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 2022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486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Quarterly Updates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CoW</a:t>
                      </a:r>
                      <a:endParaRPr lang="en-CA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88298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83768" y="6300028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CoW – Committee of the Whole</a:t>
            </a:r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23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60648"/>
            <a:ext cx="8229600" cy="1143000"/>
          </a:xfrm>
        </p:spPr>
        <p:txBody>
          <a:bodyPr/>
          <a:lstStyle/>
          <a:p>
            <a:r>
              <a:rPr lang="en-US" sz="3200" dirty="0" smtClean="0"/>
              <a:t>Agenda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556792"/>
            <a:ext cx="7696200" cy="45259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Budget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Survey Results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2022 Budget	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Tax-Supported Operating Budget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Rate-Supported Operating Budget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Capital Budget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Impact by Property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Value For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Conclusion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Next Steps</a:t>
            </a:r>
            <a:endParaRPr lang="en-CA" sz="2400" dirty="0" smtClean="0"/>
          </a:p>
          <a:p>
            <a:pPr marL="457200" lvl="1" indent="0">
              <a:buNone/>
            </a:pPr>
            <a:endParaRPr lang="en-CA" dirty="0" smtClean="0"/>
          </a:p>
          <a:p>
            <a:pPr lvl="1"/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US" sz="3200" dirty="0" smtClean="0"/>
              <a:t>1. Budget Process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1639342"/>
            <a:ext cx="7696200" cy="4525962"/>
          </a:xfrm>
        </p:spPr>
        <p:txBody>
          <a:bodyPr/>
          <a:lstStyle/>
          <a:p>
            <a:endParaRPr lang="en-CA" sz="2400" dirty="0"/>
          </a:p>
          <a:p>
            <a:endParaRPr lang="en-CA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1304761"/>
              </p:ext>
            </p:extLst>
          </p:nvPr>
        </p:nvGraphicFramePr>
        <p:xfrm>
          <a:off x="827584" y="1403648"/>
          <a:ext cx="6229722" cy="4905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020272" y="2852936"/>
            <a:ext cx="1868916" cy="1962268"/>
            <a:chOff x="2180402" y="1471701"/>
            <a:chExt cx="1868916" cy="196226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5" name="Rounded Rectangle 14"/>
            <p:cNvSpPr/>
            <p:nvPr/>
          </p:nvSpPr>
          <p:spPr>
            <a:xfrm>
              <a:off x="2180402" y="1471701"/>
              <a:ext cx="1868916" cy="1962268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2271635" y="1562934"/>
              <a:ext cx="1686450" cy="17798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b="1" u="sng" dirty="0" smtClean="0"/>
                <a:t>December</a:t>
              </a:r>
              <a:endParaRPr lang="en-US" sz="2100" b="1" u="sng" kern="1200" dirty="0" smtClean="0"/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100" dirty="0" smtClean="0"/>
                <a:t>Budget Approval</a:t>
              </a:r>
              <a:endParaRPr lang="en-US" sz="2100" kern="1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4991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US" sz="3200" dirty="0" smtClean="0"/>
              <a:t>2.	Survey Results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1639342"/>
            <a:ext cx="7696200" cy="4525962"/>
          </a:xfrm>
        </p:spPr>
        <p:txBody>
          <a:bodyPr/>
          <a:lstStyle/>
          <a:p>
            <a:endParaRPr lang="en-CA" sz="2400" dirty="0"/>
          </a:p>
          <a:p>
            <a:endParaRPr lang="en-CA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990600" y="1711350"/>
            <a:ext cx="76962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/>
                <a:ea typeface="Arial" pitchFamily="68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Survey was open from October 21 to November 19</a:t>
            </a:r>
          </a:p>
          <a:p>
            <a:r>
              <a:rPr lang="en-US" sz="2400" dirty="0" smtClean="0"/>
              <a:t>Theme “2022 Budget Future Ready: What is your vision for </a:t>
            </a:r>
            <a:r>
              <a:rPr lang="en-US" sz="2400" dirty="0" err="1" smtClean="0"/>
              <a:t>Newmarket’s</a:t>
            </a:r>
            <a:r>
              <a:rPr lang="en-US" sz="2400" dirty="0" smtClean="0"/>
              <a:t> Future”</a:t>
            </a:r>
          </a:p>
          <a:p>
            <a:r>
              <a:rPr lang="en-US" sz="2400" dirty="0" smtClean="0"/>
              <a:t>Asked to rank </a:t>
            </a:r>
            <a:r>
              <a:rPr lang="en-US" sz="2400" dirty="0"/>
              <a:t>8 priorities in the order of importance </a:t>
            </a:r>
            <a:endParaRPr lang="en-US" sz="2400" dirty="0" smtClean="0"/>
          </a:p>
          <a:p>
            <a:r>
              <a:rPr lang="en-US" sz="2400" dirty="0" smtClean="0"/>
              <a:t>295 surveys were completed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4160282"/>
            <a:ext cx="1872208" cy="18618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472" y="4160282"/>
            <a:ext cx="1877142" cy="186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59905"/>
              </p:ext>
            </p:extLst>
          </p:nvPr>
        </p:nvGraphicFramePr>
        <p:xfrm>
          <a:off x="856460" y="1333637"/>
          <a:ext cx="6336704" cy="5137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917">
                  <a:extLst>
                    <a:ext uri="{9D8B030D-6E8A-4147-A177-3AD203B41FA5}">
                      <a16:colId xmlns:a16="http://schemas.microsoft.com/office/drawing/2014/main" val="2018441172"/>
                    </a:ext>
                  </a:extLst>
                </a:gridCol>
                <a:gridCol w="5288787">
                  <a:extLst>
                    <a:ext uri="{9D8B030D-6E8A-4147-A177-3AD203B41FA5}">
                      <a16:colId xmlns:a16="http://schemas.microsoft.com/office/drawing/2014/main" val="1373711771"/>
                    </a:ext>
                  </a:extLst>
                </a:gridCol>
              </a:tblGrid>
              <a:tr h="41133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Ranking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Priority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0170242"/>
                  </a:ext>
                </a:extLst>
              </a:tr>
              <a:tr h="4113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Maintaining all service levels at the Town of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Newmarket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464989"/>
                  </a:ext>
                </a:extLst>
              </a:tr>
              <a:tr h="562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Continued funding for parks, trails and green spaces such as the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Mulock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Park 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3265"/>
                  </a:ext>
                </a:extLst>
              </a:tr>
              <a:tr h="562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 for local businesses, job creation and economic development opportunities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9506472"/>
                  </a:ext>
                </a:extLst>
              </a:tr>
              <a:tr h="58762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Investing in the Asset Replacement Fund (ARF) to maintain our roads, bridges, sidewalk,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systems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810561"/>
                  </a:ext>
                </a:extLst>
              </a:tr>
              <a:tr h="562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Ensuring </a:t>
                      </a:r>
                      <a:r>
                        <a:rPr lang="en-US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Newmarket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continues to be a leader in green initiatives and environmental stewardship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470488"/>
                  </a:ext>
                </a:extLst>
              </a:tr>
              <a:tr h="4113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Recreational programs and events for the community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360727"/>
                  </a:ext>
                </a:extLst>
              </a:tr>
              <a:tr h="56236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By-law enforcement (parking, property standards, bylaws etc.)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75368"/>
                  </a:ext>
                </a:extLst>
              </a:tr>
              <a:tr h="76391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CA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 transportation experiences for the community </a:t>
                      </a:r>
                    </a:p>
                    <a:p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(Traffic Mitigation Strategy / Active Transportation Plan)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90855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US" sz="3200" dirty="0" smtClean="0"/>
              <a:t>2.	Survey Results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1639342"/>
            <a:ext cx="7696200" cy="4525962"/>
          </a:xfrm>
        </p:spPr>
        <p:txBody>
          <a:bodyPr/>
          <a:lstStyle/>
          <a:p>
            <a:endParaRPr lang="en-CA" sz="2400" dirty="0"/>
          </a:p>
          <a:p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7236296" y="3358733"/>
            <a:ext cx="181669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19% ranked all priorities equally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5139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8229600" cy="1143000"/>
          </a:xfrm>
        </p:spPr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.	2022 Budget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1639342"/>
            <a:ext cx="7696200" cy="4525962"/>
          </a:xfrm>
        </p:spPr>
        <p:txBody>
          <a:bodyPr/>
          <a:lstStyle/>
          <a:p>
            <a:endParaRPr lang="en-CA" sz="2400" dirty="0"/>
          </a:p>
          <a:p>
            <a:endParaRPr lang="en-CA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290671"/>
              </p:ext>
            </p:extLst>
          </p:nvPr>
        </p:nvGraphicFramePr>
        <p:xfrm>
          <a:off x="1187624" y="1917039"/>
          <a:ext cx="7389168" cy="3811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2967">
                  <a:extLst>
                    <a:ext uri="{9D8B030D-6E8A-4147-A177-3AD203B41FA5}">
                      <a16:colId xmlns:a16="http://schemas.microsoft.com/office/drawing/2014/main" val="496765595"/>
                    </a:ext>
                  </a:extLst>
                </a:gridCol>
                <a:gridCol w="2036201">
                  <a:extLst>
                    <a:ext uri="{9D8B030D-6E8A-4147-A177-3AD203B41FA5}">
                      <a16:colId xmlns:a16="http://schemas.microsoft.com/office/drawing/2014/main" val="3084592408"/>
                    </a:ext>
                  </a:extLst>
                </a:gridCol>
              </a:tblGrid>
              <a:tr h="395786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in millions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8665612"/>
                  </a:ext>
                </a:extLst>
              </a:tr>
              <a:tr h="683138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Tax-Supported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Operating Budget</a:t>
                      </a:r>
                    </a:p>
                    <a:p>
                      <a:pPr algn="l"/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(Town, Fire, Library, </a:t>
                      </a:r>
                      <a:r>
                        <a:rPr lang="en-US" sz="1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Mulock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Park, BIA)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</a:t>
                      </a:r>
                      <a:endParaRPr lang="en-CA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694919"/>
                  </a:ext>
                </a:extLst>
              </a:tr>
              <a:tr h="68313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Rate-Supported Operating Budget </a:t>
                      </a:r>
                      <a:endParaRPr lang="en-CA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(Water, Wastewater, </a:t>
                      </a:r>
                      <a:r>
                        <a:rPr lang="en-US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Stormwater</a:t>
                      </a: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Building Permits)</a:t>
                      </a:r>
                      <a:endParaRPr lang="en-CA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49.4</a:t>
                      </a:r>
                      <a:endParaRPr lang="en-CA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304914"/>
                  </a:ext>
                </a:extLst>
              </a:tr>
              <a:tr h="68313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Operating Budgets</a:t>
                      </a:r>
                      <a:endParaRPr lang="en-CA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141.6</a:t>
                      </a:r>
                      <a:endParaRPr lang="en-CA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520321"/>
                  </a:ext>
                </a:extLst>
              </a:tr>
              <a:tr h="68313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Budget</a:t>
                      </a:r>
                      <a:endParaRPr lang="en-CA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  <a:endParaRPr lang="en-CA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647452"/>
                  </a:ext>
                </a:extLst>
              </a:tr>
              <a:tr h="683138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8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Budget</a:t>
                      </a:r>
                      <a:endParaRPr lang="en-CA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174.4</a:t>
                      </a:r>
                      <a:endParaRPr lang="en-CA" sz="18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3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45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	2022 Budget	</a:t>
            </a:r>
            <a:br>
              <a:rPr lang="en-US" sz="3200" dirty="0" smtClean="0"/>
            </a:br>
            <a:r>
              <a:rPr lang="en-US" sz="3200" dirty="0" smtClean="0"/>
              <a:t>	A. Tax-Supported Operating Budget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90600" y="1639342"/>
            <a:ext cx="7696200" cy="4525962"/>
          </a:xfrm>
        </p:spPr>
        <p:txBody>
          <a:bodyPr/>
          <a:lstStyle/>
          <a:p>
            <a:endParaRPr lang="en-CA" sz="2400" dirty="0"/>
          </a:p>
          <a:p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129876"/>
              </p:ext>
            </p:extLst>
          </p:nvPr>
        </p:nvGraphicFramePr>
        <p:xfrm>
          <a:off x="827584" y="2204864"/>
          <a:ext cx="8013576" cy="2664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6191">
                  <a:extLst>
                    <a:ext uri="{9D8B030D-6E8A-4147-A177-3AD203B41FA5}">
                      <a16:colId xmlns:a16="http://schemas.microsoft.com/office/drawing/2014/main" val="1114834167"/>
                    </a:ext>
                  </a:extLst>
                </a:gridCol>
                <a:gridCol w="1076257">
                  <a:extLst>
                    <a:ext uri="{9D8B030D-6E8A-4147-A177-3AD203B41FA5}">
                      <a16:colId xmlns:a16="http://schemas.microsoft.com/office/drawing/2014/main" val="3718587387"/>
                    </a:ext>
                  </a:extLst>
                </a:gridCol>
                <a:gridCol w="1101334">
                  <a:extLst>
                    <a:ext uri="{9D8B030D-6E8A-4147-A177-3AD203B41FA5}">
                      <a16:colId xmlns:a16="http://schemas.microsoft.com/office/drawing/2014/main" val="3516783038"/>
                    </a:ext>
                  </a:extLst>
                </a:gridCol>
                <a:gridCol w="1174756">
                  <a:extLst>
                    <a:ext uri="{9D8B030D-6E8A-4147-A177-3AD203B41FA5}">
                      <a16:colId xmlns:a16="http://schemas.microsoft.com/office/drawing/2014/main" val="1675624390"/>
                    </a:ext>
                  </a:extLst>
                </a:gridCol>
                <a:gridCol w="965038">
                  <a:extLst>
                    <a:ext uri="{9D8B030D-6E8A-4147-A177-3AD203B41FA5}">
                      <a16:colId xmlns:a16="http://schemas.microsoft.com/office/drawing/2014/main" val="2142511817"/>
                    </a:ext>
                  </a:extLst>
                </a:gridCol>
              </a:tblGrid>
              <a:tr h="3806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Town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CYFS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Library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339766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in millions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031569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Expenditures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62664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Transfers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1644849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Expenditures &amp; Transfers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70.8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17.6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224146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Non-Tax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Revenues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-21.6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-22.2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288332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Levy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49.2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70.0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88506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937" y="5013176"/>
            <a:ext cx="210939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701824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</a:t>
            </a:r>
            <a:r>
              <a:rPr lang="en-US" sz="3200" dirty="0" smtClean="0"/>
              <a:t>B. Rate-Supported Operating Budget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329334"/>
              </p:ext>
            </p:extLst>
          </p:nvPr>
        </p:nvGraphicFramePr>
        <p:xfrm>
          <a:off x="827584" y="2204864"/>
          <a:ext cx="8136905" cy="292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11483416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718587387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16783038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1675624390"/>
                    </a:ext>
                  </a:extLst>
                </a:gridCol>
                <a:gridCol w="1296145">
                  <a:extLst>
                    <a:ext uri="{9D8B030D-6E8A-4147-A177-3AD203B41FA5}">
                      <a16:colId xmlns:a16="http://schemas.microsoft.com/office/drawing/2014/main" val="2142511817"/>
                    </a:ext>
                  </a:extLst>
                </a:gridCol>
              </a:tblGrid>
              <a:tr h="380614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Water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Wastewater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Stormwater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Building</a:t>
                      </a:r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339766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in millions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5031569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Expenditures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19.9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562664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Reserve Transfers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1644849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Expenditures &amp; Transfers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49224146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Non-Rate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Revenues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  <a:endParaRPr lang="en-CA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288332"/>
                  </a:ext>
                </a:extLst>
              </a:tr>
              <a:tr h="380614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20.3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n-C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688506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257" y="5320198"/>
            <a:ext cx="1057135" cy="873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932769" cy="938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5301208"/>
            <a:ext cx="987638" cy="9937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423" y="5162022"/>
            <a:ext cx="112176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629816"/>
            <a:ext cx="8229600" cy="1143000"/>
          </a:xfrm>
        </p:spPr>
        <p:txBody>
          <a:bodyPr/>
          <a:lstStyle/>
          <a:p>
            <a:r>
              <a:rPr lang="en-US" sz="3200" dirty="0" smtClean="0"/>
              <a:t>3. 2022 Budget</a:t>
            </a:r>
            <a:br>
              <a:rPr lang="en-US" sz="3200" dirty="0" smtClean="0"/>
            </a:br>
            <a:r>
              <a:rPr lang="en-US" sz="3200" dirty="0"/>
              <a:t>	C</a:t>
            </a:r>
            <a:r>
              <a:rPr lang="en-US" sz="3200" dirty="0" smtClean="0"/>
              <a:t>. 2022 Capital Program Changes</a:t>
            </a:r>
            <a:endParaRPr lang="en-CA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121D60-C012-4BEA-9503-6A9026A6D4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664" y="2348880"/>
            <a:ext cx="75438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8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Power Point Template 201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13821D13AFA444A04FF8FE39754EE6" ma:contentTypeVersion="1" ma:contentTypeDescription="Create a new document." ma:contentTypeScope="" ma:versionID="ac28ef4601f609b0159a7751e4a65bf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D104E08-7742-4CF0-9720-69B079CEDC19}"/>
</file>

<file path=customXml/itemProps2.xml><?xml version="1.0" encoding="utf-8"?>
<ds:datastoreItem xmlns:ds="http://schemas.openxmlformats.org/officeDocument/2006/customXml" ds:itemID="{050F4B51-E1C0-4422-8311-AFE08F993387}"/>
</file>

<file path=customXml/itemProps3.xml><?xml version="1.0" encoding="utf-8"?>
<ds:datastoreItem xmlns:ds="http://schemas.openxmlformats.org/officeDocument/2006/customXml" ds:itemID="{A0143C91-4FDB-4C14-94D7-64DCCE5FDEFB}"/>
</file>

<file path=docProps/app.xml><?xml version="1.0" encoding="utf-8"?>
<Properties xmlns="http://schemas.openxmlformats.org/officeDocument/2006/extended-properties" xmlns:vt="http://schemas.openxmlformats.org/officeDocument/2006/docPropsVTypes">
  <Template>Corporate Power Point Template 2017</Template>
  <TotalTime>3279</TotalTime>
  <Words>679</Words>
  <Application>Microsoft Office PowerPoint</Application>
  <PresentationFormat>On-screen Show (4:3)</PresentationFormat>
  <Paragraphs>237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Corporate Power Point Template 2017</vt:lpstr>
      <vt:lpstr>1_Office Theme</vt:lpstr>
      <vt:lpstr>2_Office Theme</vt:lpstr>
      <vt:lpstr>3_Office Theme</vt:lpstr>
      <vt:lpstr>4_Office Theme</vt:lpstr>
      <vt:lpstr>5_Office Theme</vt:lpstr>
      <vt:lpstr>2022 Draft  Operating and Capital Budgets</vt:lpstr>
      <vt:lpstr>Agenda</vt:lpstr>
      <vt:lpstr>1. Budget Process</vt:lpstr>
      <vt:lpstr>2. Survey Results</vt:lpstr>
      <vt:lpstr>2. Survey Results</vt:lpstr>
      <vt:lpstr>3. 2022 Budget</vt:lpstr>
      <vt:lpstr>3. 2022 Budget   A. Tax-Supported Operating Budget</vt:lpstr>
      <vt:lpstr>3. 2022 Budget  B. Rate-Supported Operating Budget</vt:lpstr>
      <vt:lpstr>3. 2022 Budget  C. 2022 Capital Program Changes</vt:lpstr>
      <vt:lpstr>3. 2022 Budget  C. 2022 Capital Program </vt:lpstr>
      <vt:lpstr>3. 2022 Budget  C. 2022 Capital Program by funding type</vt:lpstr>
      <vt:lpstr>3. 2022 Budget  C. 2022 Capital Program by department</vt:lpstr>
      <vt:lpstr>3. 2022 Budget  C. 2022 Capital Program Highlights </vt:lpstr>
      <vt:lpstr>3. 2022 Budget  C. Future Capital Program </vt:lpstr>
      <vt:lpstr>3. 2022 Budget  C. Capital Spending Authority </vt:lpstr>
      <vt:lpstr>4. Impact by Property Type</vt:lpstr>
      <vt:lpstr>5. Value For Money</vt:lpstr>
      <vt:lpstr>6. Conclusion</vt:lpstr>
      <vt:lpstr>7. Next Steps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Lee, Amanda</dc:creator>
  <cp:lastModifiedBy>Moor, Linda</cp:lastModifiedBy>
  <cp:revision>258</cp:revision>
  <cp:lastPrinted>2021-11-25T14:03:27Z</cp:lastPrinted>
  <dcterms:created xsi:type="dcterms:W3CDTF">2017-10-05T13:54:47Z</dcterms:created>
  <dcterms:modified xsi:type="dcterms:W3CDTF">2021-12-06T18:36:19Z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0x0101006A13821D13AFA444A04FF8FE39754EE6</vt:lpwstr>
  </property>
</Properties>
</file>