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7" r:id="rId1"/>
    <p:sldMasterId id="2147483674" r:id="rId2"/>
  </p:sldMasterIdLst>
  <p:notesMasterIdLst>
    <p:notesMasterId r:id="rId27"/>
  </p:notesMasterIdLst>
  <p:handoutMasterIdLst>
    <p:handoutMasterId r:id="rId28"/>
  </p:handoutMasterIdLst>
  <p:sldIdLst>
    <p:sldId id="649" r:id="rId3"/>
    <p:sldId id="644" r:id="rId4"/>
    <p:sldId id="747" r:id="rId5"/>
    <p:sldId id="748" r:id="rId6"/>
    <p:sldId id="667" r:id="rId7"/>
    <p:sldId id="712" r:id="rId8"/>
    <p:sldId id="665" r:id="rId9"/>
    <p:sldId id="677" r:id="rId10"/>
    <p:sldId id="678" r:id="rId11"/>
    <p:sldId id="657" r:id="rId12"/>
    <p:sldId id="733" r:id="rId13"/>
    <p:sldId id="736" r:id="rId14"/>
    <p:sldId id="735" r:id="rId15"/>
    <p:sldId id="749" r:id="rId16"/>
    <p:sldId id="751" r:id="rId17"/>
    <p:sldId id="753" r:id="rId18"/>
    <p:sldId id="738" r:id="rId19"/>
    <p:sldId id="754" r:id="rId20"/>
    <p:sldId id="755" r:id="rId21"/>
    <p:sldId id="756" r:id="rId22"/>
    <p:sldId id="758" r:id="rId23"/>
    <p:sldId id="760" r:id="rId24"/>
    <p:sldId id="654" r:id="rId25"/>
    <p:sldId id="683" r:id="rId2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3DBD122C-41F3-4789-922E-F6A591824F7F}">
          <p14:sldIdLst>
            <p14:sldId id="649"/>
            <p14:sldId id="644"/>
            <p14:sldId id="747"/>
            <p14:sldId id="748"/>
            <p14:sldId id="667"/>
            <p14:sldId id="712"/>
            <p14:sldId id="665"/>
            <p14:sldId id="677"/>
            <p14:sldId id="678"/>
            <p14:sldId id="657"/>
            <p14:sldId id="733"/>
            <p14:sldId id="736"/>
            <p14:sldId id="735"/>
            <p14:sldId id="749"/>
            <p14:sldId id="751"/>
            <p14:sldId id="753"/>
            <p14:sldId id="738"/>
            <p14:sldId id="754"/>
            <p14:sldId id="755"/>
            <p14:sldId id="756"/>
            <p14:sldId id="758"/>
            <p14:sldId id="760"/>
            <p14:sldId id="654"/>
            <p14:sldId id="683"/>
          </p14:sldIdLst>
        </p14:section>
        <p14:section name="Untitled Section" id="{330F5517-BF84-41F5-82B4-C4A925CFFD0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595"/>
    <a:srgbClr val="A9BD31"/>
    <a:srgbClr val="E9EDF4"/>
    <a:srgbClr val="99CC00"/>
    <a:srgbClr val="C3D69B"/>
    <a:srgbClr val="0000FF"/>
    <a:srgbClr val="669900"/>
    <a:srgbClr val="336600"/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93348" autoAdjust="0"/>
  </p:normalViewPr>
  <p:slideViewPr>
    <p:cSldViewPr snapToObjects="1">
      <p:cViewPr varScale="1">
        <p:scale>
          <a:sx n="81" d="100"/>
          <a:sy n="81" d="100"/>
        </p:scale>
        <p:origin x="13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-8658"/>
    </p:cViewPr>
  </p:sorterViewPr>
  <p:notesViewPr>
    <p:cSldViewPr snapToObjects="1">
      <p:cViewPr>
        <p:scale>
          <a:sx n="100" d="100"/>
          <a:sy n="100" d="100"/>
        </p:scale>
        <p:origin x="-58" y="883"/>
      </p:cViewPr>
      <p:guideLst>
        <p:guide orient="horz" pos="292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3"/>
            <a:ext cx="3038475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41" tIns="46571" rIns="93141" bIns="46571" numCol="1" anchor="t" anchorCtr="0" compatLnSpc="1">
            <a:prstTxWarp prst="textNoShape">
              <a:avLst/>
            </a:prstTxWarp>
          </a:bodyPr>
          <a:lstStyle>
            <a:lvl1pPr defTabSz="465046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4" y="3"/>
            <a:ext cx="3038475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41" tIns="46571" rIns="93141" bIns="46571" numCol="1" anchor="t" anchorCtr="0" compatLnSpc="1">
            <a:prstTxWarp prst="textNoShape">
              <a:avLst/>
            </a:prstTxWarp>
          </a:bodyPr>
          <a:lstStyle>
            <a:lvl1pPr algn="r" defTabSz="465046" eaLnBrk="0" hangingPunct="0">
              <a:defRPr sz="1200"/>
            </a:lvl1pPr>
          </a:lstStyle>
          <a:p>
            <a:fld id="{5B61ECE1-7409-4143-8BB6-19C39B9A16AC}" type="datetime1">
              <a:rPr lang="en-US"/>
              <a:pPr/>
              <a:t>10/26/2020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8829676"/>
            <a:ext cx="3038475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41" tIns="46571" rIns="93141" bIns="46571" numCol="1" anchor="b" anchorCtr="0" compatLnSpc="1">
            <a:prstTxWarp prst="textNoShape">
              <a:avLst/>
            </a:prstTxWarp>
          </a:bodyPr>
          <a:lstStyle>
            <a:lvl1pPr defTabSz="465046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4" y="8829676"/>
            <a:ext cx="3038475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41" tIns="46571" rIns="93141" bIns="46571" numCol="1" anchor="b" anchorCtr="0" compatLnSpc="1">
            <a:prstTxWarp prst="textNoShape">
              <a:avLst/>
            </a:prstTxWarp>
          </a:bodyPr>
          <a:lstStyle>
            <a:lvl1pPr algn="r" defTabSz="465046" eaLnBrk="0" hangingPunct="0">
              <a:defRPr sz="1200"/>
            </a:lvl1pPr>
          </a:lstStyle>
          <a:p>
            <a:fld id="{76A1A632-F8E5-44AA-8ADA-2615DCF46F0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85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3"/>
            <a:ext cx="3038475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41" tIns="46571" rIns="93141" bIns="46571" numCol="1" anchor="t" anchorCtr="0" compatLnSpc="1">
            <a:prstTxWarp prst="textNoShape">
              <a:avLst/>
            </a:prstTxWarp>
          </a:bodyPr>
          <a:lstStyle>
            <a:lvl1pPr defTabSz="465046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4" y="3"/>
            <a:ext cx="3038475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41" tIns="46571" rIns="93141" bIns="46571" numCol="1" anchor="t" anchorCtr="0" compatLnSpc="1">
            <a:prstTxWarp prst="textNoShape">
              <a:avLst/>
            </a:prstTxWarp>
          </a:bodyPr>
          <a:lstStyle>
            <a:lvl1pPr algn="r" defTabSz="465046" eaLnBrk="0" hangingPunct="0">
              <a:defRPr sz="1200"/>
            </a:lvl1pPr>
          </a:lstStyle>
          <a:p>
            <a:fld id="{2AF1A243-DF44-446B-8762-BCDCA5867FB4}" type="datetime1">
              <a:rPr lang="en-US"/>
              <a:pPr/>
              <a:t>10/26/2020</a:t>
            </a:fld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48200" cy="3487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6429"/>
            <a:ext cx="5607050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41" tIns="46571" rIns="93141" bIns="46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8829676"/>
            <a:ext cx="3038475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41" tIns="46571" rIns="93141" bIns="46571" numCol="1" anchor="b" anchorCtr="0" compatLnSpc="1">
            <a:prstTxWarp prst="textNoShape">
              <a:avLst/>
            </a:prstTxWarp>
          </a:bodyPr>
          <a:lstStyle>
            <a:lvl1pPr defTabSz="465046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4" y="8829676"/>
            <a:ext cx="3038475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41" tIns="46571" rIns="93141" bIns="46571" numCol="1" anchor="b" anchorCtr="0" compatLnSpc="1">
            <a:prstTxWarp prst="textNoShape">
              <a:avLst/>
            </a:prstTxWarp>
          </a:bodyPr>
          <a:lstStyle>
            <a:lvl1pPr algn="r" defTabSz="465046" eaLnBrk="0" hangingPunct="0">
              <a:defRPr sz="1200"/>
            </a:lvl1pPr>
          </a:lstStyle>
          <a:p>
            <a:fld id="{0C6CCC4F-EB2C-4276-BF86-6C2BAAEB81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65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CCC4F-EB2C-4276-BF86-6C2BAAEB819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67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CCC4F-EB2C-4276-BF86-6C2BAAEB819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546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CCC4F-EB2C-4276-BF86-6C2BAAEB819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55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CCC4F-EB2C-4276-BF86-6C2BAAEB819D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4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461057">
              <a:buFont typeface="Arial" pitchFamily="34" charset="0"/>
              <a:buNone/>
            </a:pP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68CD47-EBB7-499B-8D98-6EDEAC323E1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3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6511-00FE-40C4-B4FB-A6F6E3A26D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629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22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898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136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99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82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794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582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7850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635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3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68AA0-4222-4585-8A53-7A9B03E80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038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82296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98638"/>
            <a:ext cx="7696200" cy="452596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121D60-C012-4BEA-9503-6A9026A6D4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904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808825-F30C-444B-88BD-3A5A2CAE03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970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82296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0F6579-935B-4E7F-8729-92A5BA080B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068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82296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90600" y="1798638"/>
            <a:ext cx="7696200" cy="45259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21C0F0-6CCE-4892-B6B3-4CBE5E93C2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919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798638"/>
            <a:ext cx="37719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7426" y="1709738"/>
            <a:ext cx="37719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87624" y="6486525"/>
            <a:ext cx="1295400" cy="365125"/>
          </a:xfrm>
        </p:spPr>
        <p:txBody>
          <a:bodyPr/>
          <a:lstStyle>
            <a:lvl1pPr>
              <a:defRPr/>
            </a:lvl1pPr>
          </a:lstStyle>
          <a:p>
            <a:fld id="{4C0F465C-3F96-480D-946D-7FAF143179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558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176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33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6410b_PPT_SlideMaster2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9906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Heading 36 pt Arial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798638"/>
            <a:ext cx="76962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 28 pt Arial</a:t>
            </a:r>
          </a:p>
          <a:p>
            <a:pPr lvl="1"/>
            <a:r>
              <a:rPr lang="en-US" smtClean="0"/>
              <a:t>Second level 28 pt Arial</a:t>
            </a:r>
          </a:p>
          <a:p>
            <a:pPr lvl="2"/>
            <a:r>
              <a:rPr lang="en-US" smtClean="0"/>
              <a:t>Third level 24 pt Arial</a:t>
            </a:r>
          </a:p>
          <a:p>
            <a:pPr lvl="3"/>
            <a:r>
              <a:rPr lang="en-US" smtClean="0"/>
              <a:t>Fourth level 20 pt Arial</a:t>
            </a:r>
          </a:p>
          <a:p>
            <a:pPr lvl="4"/>
            <a:r>
              <a:rPr lang="en-US" smtClean="0"/>
              <a:t>Fifth level 20 pt Arial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600" y="6477454"/>
            <a:ext cx="1295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C1F68AA0-4222-4585-8A53-7A9B03E8064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304" y="5805264"/>
            <a:ext cx="607822" cy="87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74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7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88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5595"/>
          </a:solidFill>
          <a:latin typeface="Arial"/>
          <a:ea typeface="Arial" pitchFamily="68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5595"/>
          </a:solidFill>
          <a:latin typeface="Arial" pitchFamily="68" charset="0"/>
          <a:ea typeface="Arial" pitchFamily="68" charset="0"/>
          <a:cs typeface="Arial" pitchFamily="6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5595"/>
          </a:solidFill>
          <a:latin typeface="Arial" pitchFamily="68" charset="0"/>
          <a:ea typeface="Arial" pitchFamily="68" charset="0"/>
          <a:cs typeface="Arial" pitchFamily="6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5595"/>
          </a:solidFill>
          <a:latin typeface="Arial" pitchFamily="68" charset="0"/>
          <a:ea typeface="Arial" pitchFamily="68" charset="0"/>
          <a:cs typeface="Arial" pitchFamily="6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5595"/>
          </a:solidFill>
          <a:latin typeface="Arial" pitchFamily="68" charset="0"/>
          <a:ea typeface="Arial" pitchFamily="68" charset="0"/>
          <a:cs typeface="Arial" pitchFamily="6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>
          <a:solidFill>
            <a:srgbClr val="005595"/>
          </a:solidFill>
          <a:latin typeface="Arial" pitchFamily="68" charset="0"/>
          <a:ea typeface="Arial" pitchFamily="68" charset="0"/>
          <a:cs typeface="Arial" pitchFamily="6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>
          <a:solidFill>
            <a:srgbClr val="005595"/>
          </a:solidFill>
          <a:latin typeface="Arial" pitchFamily="68" charset="0"/>
          <a:ea typeface="Arial" pitchFamily="68" charset="0"/>
          <a:cs typeface="Arial" pitchFamily="6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>
          <a:solidFill>
            <a:srgbClr val="005595"/>
          </a:solidFill>
          <a:latin typeface="Arial" pitchFamily="68" charset="0"/>
          <a:ea typeface="Arial" pitchFamily="68" charset="0"/>
          <a:cs typeface="Arial" pitchFamily="6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>
          <a:solidFill>
            <a:srgbClr val="005595"/>
          </a:solidFill>
          <a:latin typeface="Arial" pitchFamily="68" charset="0"/>
          <a:ea typeface="Arial" pitchFamily="68" charset="0"/>
          <a:cs typeface="Arial" pitchFamily="6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Arial" pitchFamily="68" charset="0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Arial" pitchFamily="68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Arial" pitchFamily="68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Arial" pitchFamily="68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Arial" pitchFamily="68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678CF-8AD7-424A-ACE9-DB1E8BB31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2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6410b_PPT_Title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"/>
          <p:cNvSpPr>
            <a:spLocks noGrp="1"/>
          </p:cNvSpPr>
          <p:nvPr>
            <p:ph type="ctrTitle" idx="4294967295"/>
          </p:nvPr>
        </p:nvSpPr>
        <p:spPr>
          <a:xfrm>
            <a:off x="755576" y="2232399"/>
            <a:ext cx="5190728" cy="1470025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2021 Draft Capital &amp; Rate-supported Budgets 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revised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4294967295"/>
          </p:nvPr>
        </p:nvSpPr>
        <p:spPr>
          <a:xfrm>
            <a:off x="609600" y="5334000"/>
            <a:ext cx="2954338" cy="914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Presenter: </a:t>
            </a:r>
            <a:r>
              <a:rPr lang="en-US" alt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Mike Mayes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Date: </a:t>
            </a:r>
            <a:r>
              <a:rPr lang="en-US" alt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19, 2020</a:t>
            </a: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3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74999"/>
            <a:ext cx="7772400" cy="1470025"/>
          </a:xfrm>
        </p:spPr>
        <p:txBody>
          <a:bodyPr/>
          <a:lstStyle/>
          <a:p>
            <a:pPr algn="ctr"/>
            <a:r>
              <a:rPr lang="en-CA" dirty="0" smtClean="0"/>
              <a:t>Capital Budget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2021 Preliminary Draft Capital Budget</a:t>
            </a:r>
          </a:p>
          <a:p>
            <a:r>
              <a:rPr lang="en-US" dirty="0"/>
              <a:t>Staff Report to Council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08825-F30C-444B-88BD-3A5A2CAE03B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2021 Capital Budget and</a:t>
            </a:r>
            <a:br>
              <a:rPr lang="en-CA" dirty="0" smtClean="0"/>
            </a:br>
            <a:r>
              <a:rPr lang="en-CA" dirty="0" smtClean="0"/>
              <a:t>Capital Program 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730353"/>
              </p:ext>
            </p:extLst>
          </p:nvPr>
        </p:nvGraphicFramePr>
        <p:xfrm>
          <a:off x="827584" y="1988840"/>
          <a:ext cx="7992000" cy="36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000">
                  <a:extLst>
                    <a:ext uri="{9D8B030D-6E8A-4147-A177-3AD203B41FA5}">
                      <a16:colId xmlns:a16="http://schemas.microsoft.com/office/drawing/2014/main" val="89616845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8520144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60585719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27060341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161194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$ millions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900197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Additions in 2021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CA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$ 1.7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$ 15.4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234336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in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19.5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78692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</a:t>
                      </a:r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$ 17.0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$ 17.9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$ 34.9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2207244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CA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Unallocated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  <a:endParaRPr lang="en-CA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  <a:endParaRPr lang="en-CA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29078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$ 20.0</a:t>
                      </a:r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$ 17.9</a:t>
                      </a:r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$ 37.9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12417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83334"/>
            <a:ext cx="8229600" cy="1143000"/>
          </a:xfrm>
        </p:spPr>
        <p:txBody>
          <a:bodyPr/>
          <a:lstStyle/>
          <a:p>
            <a:r>
              <a:rPr lang="en-CA" dirty="0" smtClean="0"/>
              <a:t>Capital program by department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661861"/>
              </p:ext>
            </p:extLst>
          </p:nvPr>
        </p:nvGraphicFramePr>
        <p:xfrm>
          <a:off x="827584" y="1285694"/>
          <a:ext cx="7452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000">
                  <a:extLst>
                    <a:ext uri="{9D8B030D-6E8A-4147-A177-3AD203B41FA5}">
                      <a16:colId xmlns:a16="http://schemas.microsoft.com/office/drawing/2014/main" val="150172387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76300316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406506090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232763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585075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$ millions)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877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CYFS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$ 0.6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$ 9.6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$ 10.2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7077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Engineering - capital projects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8.8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8023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Engineering - transportation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74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2620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Library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2285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Works – Facilities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3678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</a:t>
                      </a:r>
                      <a:r>
                        <a:rPr lang="en-CA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Works – Parks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1953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Works – Roads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0907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Stormwater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3156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/ wastewater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20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0.3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288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CA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$ 17.0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$ 17.9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$ 34.9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83152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35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Capital Program</a:t>
            </a:r>
            <a:br>
              <a:rPr lang="en-CA" dirty="0" smtClean="0"/>
            </a:br>
            <a:r>
              <a:rPr lang="en-CA" dirty="0" smtClean="0"/>
              <a:t>Funding by Category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784643"/>
              </p:ext>
            </p:extLst>
          </p:nvPr>
        </p:nvGraphicFramePr>
        <p:xfrm>
          <a:off x="827584" y="2204864"/>
          <a:ext cx="81720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397415523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00522182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53413617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46126942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16543911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733596532"/>
                    </a:ext>
                  </a:extLst>
                </a:gridCol>
              </a:tblGrid>
              <a:tr h="149735">
                <a:tc>
                  <a:txBody>
                    <a:bodyPr/>
                    <a:lstStyle/>
                    <a:p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ARF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2617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$ millions)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655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Mandatory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$ 2.3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$ 0.1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$ 0.0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$ 0.3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$ 2.7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333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Replacement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10.8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39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Growth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13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Level Change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0204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$ 12.6</a:t>
                      </a:r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CA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7.3</a:t>
                      </a:r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CA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$ 14.8</a:t>
                      </a:r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CA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34.9</a:t>
                      </a:r>
                      <a:endParaRPr lang="en-CA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75193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dirty="0"/>
              <a:t>Rate-supported </a:t>
            </a:r>
            <a:r>
              <a:rPr lang="en-CA" dirty="0" smtClean="0"/>
              <a:t>Operating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560" y="3908648"/>
            <a:ext cx="6400800" cy="1752600"/>
          </a:xfrm>
        </p:spPr>
        <p:txBody>
          <a:bodyPr/>
          <a:lstStyle/>
          <a:p>
            <a:r>
              <a:rPr lang="en-US" dirty="0"/>
              <a:t>2021 Preliminary Draft Rate-Supported Operating Budgets</a:t>
            </a:r>
          </a:p>
          <a:p>
            <a:r>
              <a:rPr lang="en-US" dirty="0"/>
              <a:t>Staff Report to Council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08825-F30C-444B-88BD-3A5A2CAE03B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4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Water and Wastewater </a:t>
            </a:r>
            <a:br>
              <a:rPr lang="en-CA" dirty="0" smtClean="0"/>
            </a:br>
            <a:r>
              <a:rPr lang="en-CA" dirty="0" smtClean="0"/>
              <a:t>consolidated budget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990600" y="1798638"/>
          <a:ext cx="76962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649066863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3229692756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147796518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805797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456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 increase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4.92%  &gt;</a:t>
                      </a:r>
                      <a:r>
                        <a:rPr lang="en-CA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4.00%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93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</a:t>
                      </a:r>
                      <a:endParaRPr lang="en-CA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CA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1,702,000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CA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41</a:t>
                      </a:r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,750,000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$ 48,000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24114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2998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 costs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$ 25,663,000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$ 25,550,000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CA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- 113,000</a:t>
                      </a:r>
                      <a:endParaRPr lang="en-CA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28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Expenses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6,970,000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7,091,000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1582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costs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2,268,000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2,291,000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23,000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198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ARF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6,618,000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6,618,000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6531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Reserves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9580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CA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CA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41</a:t>
                      </a:r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,702,000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CA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1,750,000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$ 48,000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288755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82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Packages </a:t>
            </a:r>
            <a:r>
              <a:rPr lang="en-US" dirty="0" smtClean="0"/>
              <a:t>included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 the Rate Budgets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990600" y="1798638"/>
          <a:ext cx="7632000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767414985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195744029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63793814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3564368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Ref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Description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Staffing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Net Impact</a:t>
                      </a:r>
                      <a:endParaRPr lang="en-CA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5143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W&amp;WW1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800" dirty="0" smtClean="0"/>
                        <a:t>AMI Project - Sensus Analytics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$ 44,460</a:t>
                      </a:r>
                      <a:endParaRPr lang="en-CA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4120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932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SW1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Stormwater Master Plan Detailed Review/Update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$ 0</a:t>
                      </a:r>
                      <a:endParaRPr lang="en-CA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3613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SW3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Stormwater CCTV Inspection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120,000</a:t>
                      </a:r>
                      <a:endParaRPr lang="en-CA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9209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CA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dirty="0" smtClean="0"/>
                        <a:t>$ 120,000</a:t>
                      </a:r>
                      <a:endParaRPr lang="en-CA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073125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12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dirty="0" smtClean="0"/>
              <a:t>Options for Stormwater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Stormwater 10-Year Financial Plan Options</a:t>
            </a:r>
          </a:p>
          <a:p>
            <a:r>
              <a:rPr lang="en-US" dirty="0"/>
              <a:t>Staff Report to Council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08825-F30C-444B-88BD-3A5A2CAE03B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097" y="260648"/>
            <a:ext cx="7945368" cy="1143000"/>
          </a:xfrm>
        </p:spPr>
        <p:txBody>
          <a:bodyPr/>
          <a:lstStyle/>
          <a:p>
            <a:r>
              <a:rPr lang="en-US" dirty="0" smtClean="0"/>
              <a:t>Assets Included In This </a:t>
            </a:r>
            <a:br>
              <a:rPr lang="en-US" dirty="0" smtClean="0"/>
            </a:br>
            <a:r>
              <a:rPr lang="en-US" dirty="0" smtClean="0"/>
              <a:t>Financial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5" name="Content Placeholder 1"/>
          <p:cNvSpPr>
            <a:spLocks noGrp="1"/>
          </p:cNvSpPr>
          <p:nvPr>
            <p:ph idx="1"/>
          </p:nvPr>
        </p:nvSpPr>
        <p:spPr>
          <a:xfrm>
            <a:off x="803097" y="1579825"/>
            <a:ext cx="8229600" cy="4824536"/>
          </a:xfrm>
        </p:spPr>
        <p:txBody>
          <a:bodyPr>
            <a:normAutofit/>
          </a:bodyPr>
          <a:lstStyle/>
          <a:p>
            <a:r>
              <a:rPr lang="en-CA" dirty="0" smtClean="0"/>
              <a:t>284 </a:t>
            </a:r>
            <a:r>
              <a:rPr lang="en-CA" dirty="0"/>
              <a:t>kilometers of </a:t>
            </a:r>
            <a:r>
              <a:rPr lang="en-CA" dirty="0" err="1" smtClean="0"/>
              <a:t>stormwater</a:t>
            </a:r>
            <a:r>
              <a:rPr lang="en-CA" dirty="0" smtClean="0"/>
              <a:t> sewers</a:t>
            </a:r>
          </a:p>
          <a:p>
            <a:r>
              <a:rPr lang="en-CA" dirty="0" smtClean="0"/>
              <a:t>10,851 </a:t>
            </a:r>
            <a:r>
              <a:rPr lang="en-CA" dirty="0"/>
              <a:t>catch basins &amp; maintenance </a:t>
            </a:r>
            <a:r>
              <a:rPr lang="en-CA" dirty="0" smtClean="0"/>
              <a:t>holes</a:t>
            </a:r>
          </a:p>
          <a:p>
            <a:r>
              <a:rPr lang="en-CA" dirty="0" smtClean="0"/>
              <a:t>37 </a:t>
            </a:r>
            <a:r>
              <a:rPr lang="en-CA" dirty="0"/>
              <a:t>oil grit </a:t>
            </a:r>
            <a:r>
              <a:rPr lang="en-CA" dirty="0" smtClean="0"/>
              <a:t>separators</a:t>
            </a:r>
          </a:p>
          <a:p>
            <a:r>
              <a:rPr lang="en-CA" dirty="0" smtClean="0"/>
              <a:t>65 </a:t>
            </a:r>
            <a:r>
              <a:rPr lang="en-CA" dirty="0"/>
              <a:t>wet ponds, dry ponds, and LID </a:t>
            </a:r>
            <a:r>
              <a:rPr lang="en-CA" dirty="0" smtClean="0"/>
              <a:t>sites</a:t>
            </a:r>
          </a:p>
          <a:p>
            <a:endParaRPr lang="en-US" sz="2800" b="1" i="1" u="sng" dirty="0"/>
          </a:p>
          <a:p>
            <a:pPr marL="0" indent="0">
              <a:buNone/>
            </a:pPr>
            <a:r>
              <a:rPr lang="en-US" sz="2400" b="1" i="1" u="sng" dirty="0" smtClean="0"/>
              <a:t>Estimated Total Replacement Cost (Today’s Dollars):</a:t>
            </a:r>
          </a:p>
          <a:p>
            <a:endParaRPr lang="en-US" sz="2400" dirty="0"/>
          </a:p>
          <a:p>
            <a:endParaRPr lang="en-CA" sz="2400" dirty="0"/>
          </a:p>
        </p:txBody>
      </p:sp>
      <p:sp>
        <p:nvSpPr>
          <p:cNvPr id="3" name="Rectangle 2"/>
          <p:cNvSpPr/>
          <p:nvPr/>
        </p:nvSpPr>
        <p:spPr>
          <a:xfrm>
            <a:off x="2320835" y="5013176"/>
            <a:ext cx="4955066" cy="10801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 smtClean="0"/>
              <a:t>$ 598 Million</a:t>
            </a:r>
            <a:endParaRPr lang="en-CA" sz="3800" b="1" dirty="0"/>
          </a:p>
        </p:txBody>
      </p:sp>
    </p:spTree>
    <p:extLst>
      <p:ext uri="{BB962C8B-B14F-4D97-AF65-F5344CB8AC3E}">
        <p14:creationId xmlns:p14="http://schemas.microsoft.com/office/powerpoint/2010/main" val="413302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097" y="220869"/>
            <a:ext cx="8229600" cy="1143000"/>
          </a:xfrm>
        </p:spPr>
        <p:txBody>
          <a:bodyPr/>
          <a:lstStyle/>
          <a:p>
            <a:r>
              <a:rPr lang="en-US" dirty="0" smtClean="0"/>
              <a:t>Background: Current SW </a:t>
            </a:r>
            <a:br>
              <a:rPr lang="en-US" dirty="0" smtClean="0"/>
            </a:br>
            <a:r>
              <a:rPr lang="en-US" dirty="0" smtClean="0"/>
              <a:t>Practices &amp; Level of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5" name="Content Placeholder 1"/>
          <p:cNvSpPr>
            <a:spLocks noGrp="1"/>
          </p:cNvSpPr>
          <p:nvPr>
            <p:ph idx="1"/>
          </p:nvPr>
        </p:nvSpPr>
        <p:spPr>
          <a:xfrm>
            <a:off x="803097" y="1916832"/>
            <a:ext cx="8229600" cy="4824536"/>
          </a:xfrm>
        </p:spPr>
        <p:txBody>
          <a:bodyPr>
            <a:normAutofit/>
          </a:bodyPr>
          <a:lstStyle/>
          <a:p>
            <a:r>
              <a:rPr lang="en-US" dirty="0" smtClean="0"/>
              <a:t>Inspections, cleaning, repairs, maintenance and storm response by Public Works</a:t>
            </a:r>
          </a:p>
          <a:p>
            <a:endParaRPr lang="en-US" b="1" i="1" u="sng" dirty="0"/>
          </a:p>
          <a:p>
            <a:r>
              <a:rPr lang="en-US" dirty="0" smtClean="0"/>
              <a:t>Sewers may be replaced by Engineering during road projects.</a:t>
            </a:r>
          </a:p>
          <a:p>
            <a:endParaRPr lang="en-US" dirty="0"/>
          </a:p>
          <a:p>
            <a:r>
              <a:rPr lang="en-US" dirty="0" smtClean="0"/>
              <a:t>Ponds &amp; LID features implemented, monitored, major maintenance  by Engineering</a:t>
            </a:r>
            <a:endParaRPr lang="en-US" sz="2800" b="1" i="1" u="sng" dirty="0" smtClean="0"/>
          </a:p>
          <a:p>
            <a:endParaRPr lang="en-US" sz="2400" dirty="0"/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03925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Agenda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Updates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COVID-19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Overview</a:t>
            </a:r>
            <a:endParaRPr lang="en-CA" dirty="0"/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Capital Budgets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Rate-supported Operating Budgets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Options for Stormwater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Next Steps</a:t>
            </a:r>
          </a:p>
          <a:p>
            <a:pPr marL="914400" lvl="1" indent="-514350">
              <a:buFont typeface="+mj-lt"/>
              <a:buAutoNum type="arabicPeriod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28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25760"/>
            <a:ext cx="8229600" cy="1143000"/>
          </a:xfrm>
        </p:spPr>
        <p:txBody>
          <a:bodyPr/>
          <a:lstStyle/>
          <a:p>
            <a:r>
              <a:rPr lang="en-US" dirty="0" smtClean="0"/>
              <a:t>Cost Drivers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5" name="Content Placeholder 1"/>
          <p:cNvSpPr>
            <a:spLocks noGrp="1"/>
          </p:cNvSpPr>
          <p:nvPr>
            <p:ph idx="1"/>
          </p:nvPr>
        </p:nvSpPr>
        <p:spPr>
          <a:xfrm>
            <a:off x="823886" y="1268760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Environmental Protection: </a:t>
            </a:r>
          </a:p>
          <a:p>
            <a:pPr lvl="1"/>
            <a:r>
              <a:rPr lang="en-US" dirty="0" smtClean="0"/>
              <a:t>Existing assets &amp; </a:t>
            </a:r>
            <a:r>
              <a:rPr lang="en-US" dirty="0"/>
              <a:t>p</a:t>
            </a:r>
            <a:r>
              <a:rPr lang="en-US" dirty="0" smtClean="0"/>
              <a:t>roposed projects are tied to regulatory compliance</a:t>
            </a:r>
          </a:p>
          <a:p>
            <a:endParaRPr lang="en-US" dirty="0"/>
          </a:p>
          <a:p>
            <a:r>
              <a:rPr lang="en-US" b="1" dirty="0" smtClean="0"/>
              <a:t>Improving Asset Management: </a:t>
            </a:r>
          </a:p>
          <a:p>
            <a:pPr lvl="1"/>
            <a:r>
              <a:rPr lang="en-US" dirty="0" smtClean="0"/>
              <a:t>New practices identified that would improve asset lifecycles and reduce risk.</a:t>
            </a:r>
          </a:p>
          <a:p>
            <a:endParaRPr lang="en-US" dirty="0"/>
          </a:p>
          <a:p>
            <a:r>
              <a:rPr lang="en-US" b="1" dirty="0" smtClean="0"/>
              <a:t>Leadership &amp; Community Building: </a:t>
            </a:r>
          </a:p>
          <a:p>
            <a:pPr lvl="1"/>
            <a:r>
              <a:rPr lang="en-US" dirty="0" smtClean="0"/>
              <a:t>Implementation of Council Priority for LID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ssumption of 14 existing ponds from developers that must now be maintained.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b="1" i="1" u="sng" dirty="0"/>
          </a:p>
          <a:p>
            <a:endParaRPr lang="en-US" sz="2800" b="1" i="1" u="sng" dirty="0" smtClean="0"/>
          </a:p>
          <a:p>
            <a:endParaRPr lang="en-US" sz="2400" dirty="0"/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81961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Considerations 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933267"/>
              </p:ext>
            </p:extLst>
          </p:nvPr>
        </p:nvGraphicFramePr>
        <p:xfrm>
          <a:off x="390535" y="1676400"/>
          <a:ext cx="8640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47527393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147647353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68576390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47284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A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1</a:t>
                      </a:r>
                    </a:p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Status Quo</a:t>
                      </a:r>
                      <a:endParaRPr lang="en-CA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2</a:t>
                      </a:r>
                    </a:p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Incremental</a:t>
                      </a:r>
                      <a:endParaRPr lang="en-CA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3</a:t>
                      </a:r>
                    </a:p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Extraordinary</a:t>
                      </a:r>
                      <a:endParaRPr lang="en-CA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5930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increase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64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increase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6327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year increase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89%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118%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162%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4212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2030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rate for medium medium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$ 79.58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$ 91.60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$ 110.04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20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 reserve deficit</a:t>
                      </a:r>
                      <a:endParaRPr lang="en-C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2027 – 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$ 4.9 million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2027 –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$ 5.8 million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2027 – 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$ 7.3 million</a:t>
                      </a:r>
                      <a:endParaRPr lang="en-C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598848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55959" y="5589240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/>
              <a:t>By 2030, all 3 options level out with annual increases of 5% and positive reserve fund balances..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904561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52616" y="-8773"/>
            <a:ext cx="755576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7343800" y="5472608"/>
            <a:ext cx="1800200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7236296" y="0"/>
            <a:ext cx="1800200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475656" y="6416786"/>
            <a:ext cx="1295400" cy="365125"/>
          </a:xfrm>
        </p:spPr>
        <p:txBody>
          <a:bodyPr/>
          <a:lstStyle/>
          <a:p>
            <a:fld id="{08121D60-C012-4BEA-9503-6A9026A6D432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610248"/>
              </p:ext>
            </p:extLst>
          </p:nvPr>
        </p:nvGraphicFramePr>
        <p:xfrm>
          <a:off x="1475656" y="476673"/>
          <a:ext cx="7344816" cy="6208914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val="290183374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7544774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81661110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200352194"/>
                    </a:ext>
                  </a:extLst>
                </a:gridCol>
              </a:tblGrid>
              <a:tr h="517675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What Do We Get?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Option </a:t>
                      </a:r>
                      <a:r>
                        <a:rPr lang="en-CA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1:</a:t>
                      </a:r>
                    </a:p>
                    <a:p>
                      <a:pPr algn="ctr" fontAlgn="ctr"/>
                      <a:r>
                        <a:rPr lang="en-CA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Status Quo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Option </a:t>
                      </a:r>
                      <a:r>
                        <a:rPr lang="en-CA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2:</a:t>
                      </a:r>
                      <a:r>
                        <a:rPr lang="en-CA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Incremental</a:t>
                      </a:r>
                      <a:endParaRPr lang="en-CA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Option </a:t>
                      </a:r>
                      <a:r>
                        <a:rPr lang="en-CA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3:</a:t>
                      </a:r>
                      <a:r>
                        <a:rPr lang="en-CA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Extraordinary</a:t>
                      </a:r>
                      <a:endParaRPr lang="en-CA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077643"/>
                  </a:ext>
                </a:extLst>
              </a:tr>
              <a:tr h="563119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Prepare </a:t>
                      </a:r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Climate Change</a:t>
                      </a:r>
                    </a:p>
                  </a:txBody>
                  <a:tcPr marL="78667" marR="8741" marT="87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35911"/>
                  </a:ext>
                </a:extLst>
              </a:tr>
              <a:tr h="563119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 LID Council Priorities</a:t>
                      </a:r>
                    </a:p>
                  </a:txBody>
                  <a:tcPr marL="78667" marR="8741" marT="87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065946"/>
                  </a:ext>
                </a:extLst>
              </a:tr>
              <a:tr h="563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 Track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Environmental Compliance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7" marR="8741" marT="87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572957"/>
                  </a:ext>
                </a:extLst>
              </a:tr>
              <a:tr h="563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Inspect Sewers to Quantify Risk</a:t>
                      </a:r>
                    </a:p>
                  </a:txBody>
                  <a:tcPr marL="78667" marR="8741" marT="87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838084"/>
                  </a:ext>
                </a:extLst>
              </a:tr>
              <a:tr h="750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 for Operating Impact of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Assumed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Assets</a:t>
                      </a:r>
                    </a:p>
                  </a:txBody>
                  <a:tcPr marL="78667" marR="8741" marT="87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532622"/>
                  </a:ext>
                </a:extLst>
              </a:tr>
              <a:tr h="347971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1" marR="8741" marT="874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 </a:t>
                      </a:r>
                    </a:p>
                  </a:txBody>
                  <a:tcPr marL="8741" marR="8741" marT="874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 </a:t>
                      </a:r>
                    </a:p>
                  </a:txBody>
                  <a:tcPr marL="8741" marR="8741" marT="874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31477"/>
                  </a:ext>
                </a:extLst>
              </a:tr>
              <a:tr h="563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Projects Partially Funded by DCs</a:t>
                      </a:r>
                    </a:p>
                  </a:txBody>
                  <a:tcPr marL="78667" marR="8741" marT="87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321028"/>
                  </a:ext>
                </a:extLst>
              </a:tr>
              <a:tr h="563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Achieve regulatory inspection &amp; minor maintenance requirements</a:t>
                      </a:r>
                    </a:p>
                  </a:txBody>
                  <a:tcPr marL="78667" marR="8741" marT="87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0" i="0" u="none" strike="noStrike" smtClean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  <a:endParaRPr lang="en-CA" sz="2800" b="0" i="0" u="none" strike="noStrike" dirty="0">
                        <a:solidFill>
                          <a:srgbClr val="00B050"/>
                        </a:solidFill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0" i="0" u="none" strike="noStrike" smtClean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  <a:endParaRPr lang="en-CA" sz="2800" b="0" i="0" u="none" strike="noStrike" dirty="0">
                        <a:solidFill>
                          <a:srgbClr val="00B050"/>
                        </a:solidFill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  <a:endParaRPr lang="en-CA" sz="2800" b="0" i="0" u="none" strike="noStrike" dirty="0">
                        <a:solidFill>
                          <a:srgbClr val="00B050"/>
                        </a:solidFill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316146"/>
                  </a:ext>
                </a:extLst>
              </a:tr>
              <a:tr h="563119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Maintain Existing </a:t>
                      </a:r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Assets (except</a:t>
                      </a:r>
                      <a:r>
                        <a:rPr lang="en-CA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major pond rehabilitation backlog)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7" marR="8741" marT="87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712504"/>
                  </a:ext>
                </a:extLst>
              </a:tr>
              <a:tr h="563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Plan for Existing Assets Only</a:t>
                      </a:r>
                    </a:p>
                  </a:txBody>
                  <a:tcPr marL="78667" marR="8741" marT="87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2800" b="1" i="0" u="none" strike="noStrike" dirty="0">
                          <a:solidFill>
                            <a:srgbClr val="00B050"/>
                          </a:solidFill>
                          <a:effectLst/>
                          <a:latin typeface="Webdings" panose="05030102010509060703" pitchFamily="18" charset="2"/>
                        </a:rPr>
                        <a:t>a</a:t>
                      </a:r>
                    </a:p>
                  </a:txBody>
                  <a:tcPr marL="8741" marR="8741" marT="8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43019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755576" y="4221088"/>
            <a:ext cx="8192939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79512" y="4738835"/>
            <a:ext cx="1152128" cy="1296144"/>
          </a:xfrm>
          <a:prstGeom prst="rect">
            <a:avLst/>
          </a:prstGeom>
          <a:solidFill>
            <a:srgbClr val="0070C0"/>
          </a:solidFill>
          <a:ln w="571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Current Service Levels</a:t>
            </a:r>
            <a:endParaRPr lang="en-CA" sz="2400" dirty="0"/>
          </a:p>
        </p:txBody>
      </p:sp>
      <p:sp>
        <p:nvSpPr>
          <p:cNvPr id="17" name="Rectangle 16"/>
          <p:cNvSpPr/>
          <p:nvPr/>
        </p:nvSpPr>
        <p:spPr>
          <a:xfrm>
            <a:off x="91531" y="1614356"/>
            <a:ext cx="1222859" cy="1296144"/>
          </a:xfrm>
          <a:prstGeom prst="rect">
            <a:avLst/>
          </a:prstGeom>
          <a:solidFill>
            <a:srgbClr val="00B050"/>
          </a:solidFill>
          <a:ln w="57150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Improve Service Levels</a:t>
            </a:r>
            <a:endParaRPr lang="en-CA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5576" y="3140968"/>
            <a:ext cx="0" cy="1512168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8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dirty="0"/>
              <a:t>Next </a:t>
            </a:r>
            <a:r>
              <a:rPr lang="en-CA" dirty="0" smtClean="0"/>
              <a:t>Steps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Schedule of upcoming meetings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08825-F30C-444B-88BD-3A5A2CAE03B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9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7391400" y="6356350"/>
            <a:ext cx="1295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D750CE55-540D-4D88-84E4-A7B917C49FBC}" type="slidenum">
              <a:rPr lang="en-US" sz="1200">
                <a:solidFill>
                  <a:srgbClr val="000000"/>
                </a:solidFill>
              </a:rPr>
              <a:pPr algn="r"/>
              <a:t>24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25750" y="1557423"/>
            <a:ext cx="184731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955682"/>
              </p:ext>
            </p:extLst>
          </p:nvPr>
        </p:nvGraphicFramePr>
        <p:xfrm>
          <a:off x="756004" y="1510815"/>
          <a:ext cx="7560000" cy="508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141604869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14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ACTIVITY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DATE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MEETING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STATUS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Presentation of the Preliminary Draft budgets</a:t>
                      </a:r>
                      <a:endParaRPr lang="en-US" sz="1600" b="1" dirty="0" smtClean="0">
                        <a:solidFill>
                          <a:srgbClr val="00559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October 5</a:t>
                      </a:r>
                      <a:endParaRPr lang="en-US" sz="1600" b="1" dirty="0">
                        <a:solidFill>
                          <a:srgbClr val="00559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005595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Committee of the Whole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solidFill>
                            <a:srgbClr val="005595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24786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Review</a:t>
                      </a:r>
                      <a:r>
                        <a:rPr lang="en-US" sz="1600" b="1" baseline="0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of the CYFS 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October 13</a:t>
                      </a:r>
                      <a:endParaRPr lang="en-US" sz="1600" b="1" dirty="0">
                        <a:solidFill>
                          <a:srgbClr val="00559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005595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Joint Council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solidFill>
                            <a:srgbClr val="005595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915251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Capital and Rate-Supported Operating Budgets, </a:t>
                      </a:r>
                    </a:p>
                    <a:p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Rate Financial Plans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October 19</a:t>
                      </a:r>
                      <a:endParaRPr lang="en-US" sz="1600" b="1" dirty="0">
                        <a:solidFill>
                          <a:srgbClr val="00559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005595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Special Committee of the Whole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solidFill>
                            <a:srgbClr val="005595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 process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9675359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Tax-Supported Operating Budget</a:t>
                      </a:r>
                    </a:p>
                    <a:p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ARF and Fiscal Strategy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November 9</a:t>
                      </a:r>
                      <a:endParaRPr lang="en-US" sz="1600" b="1" dirty="0">
                        <a:solidFill>
                          <a:srgbClr val="00559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005595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Special Committee of the Whole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1" kern="1200" dirty="0" smtClean="0">
                        <a:solidFill>
                          <a:srgbClr val="005595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226919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Presentation of the Draft Budgets and remaining Fees</a:t>
                      </a:r>
                      <a:r>
                        <a:rPr lang="en-US" sz="1600" b="1" baseline="0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 &amp; Charges for approval</a:t>
                      </a:r>
                      <a:endParaRPr lang="en-US" sz="1600" b="1" dirty="0" smtClean="0">
                        <a:solidFill>
                          <a:srgbClr val="00559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December 7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005595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Committee of the Whole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1" kern="1200" dirty="0" smtClean="0">
                        <a:solidFill>
                          <a:srgbClr val="005595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869357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Approval of the Budgets and remaining Fees &amp;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5595"/>
                          </a:solidFill>
                          <a:latin typeface="Arial" pitchFamily="34" charset="0"/>
                          <a:cs typeface="Arial" pitchFamily="34" charset="0"/>
                        </a:rPr>
                        <a:t>December 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solidFill>
                            <a:srgbClr val="005595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Council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1" kern="1200" dirty="0" smtClean="0">
                        <a:solidFill>
                          <a:srgbClr val="005595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7412808"/>
                  </a:ext>
                </a:extLst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1042988" y="415925"/>
            <a:ext cx="52578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dirty="0">
                <a:solidFill>
                  <a:srgbClr val="005595"/>
                </a:solidFill>
                <a:latin typeface="Arial"/>
                <a:ea typeface="Arial" pitchFamily="68" charset="0"/>
                <a:cs typeface="Arial"/>
              </a:rPr>
              <a:t>Important </a:t>
            </a:r>
            <a:r>
              <a:rPr lang="en-CA" dirty="0" smtClean="0">
                <a:solidFill>
                  <a:srgbClr val="005595"/>
                </a:solidFill>
                <a:latin typeface="Arial"/>
                <a:ea typeface="Arial" pitchFamily="68" charset="0"/>
                <a:cs typeface="Arial"/>
              </a:rPr>
              <a:t>future dates</a:t>
            </a:r>
            <a:endParaRPr lang="en-CA" dirty="0">
              <a:solidFill>
                <a:srgbClr val="005595"/>
              </a:solidFill>
              <a:latin typeface="Arial"/>
              <a:ea typeface="Arial" pitchFamily="6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000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dirty="0" smtClean="0"/>
              <a:t>Updates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What has changed since October 5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08825-F30C-444B-88BD-3A5A2CAE03B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minor changes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Capital</a:t>
            </a:r>
          </a:p>
          <a:p>
            <a:r>
              <a:rPr lang="en-US" dirty="0" smtClean="0"/>
              <a:t>Omission on the </a:t>
            </a:r>
            <a:r>
              <a:rPr lang="en-US" dirty="0"/>
              <a:t>project </a:t>
            </a:r>
            <a:r>
              <a:rPr lang="en-US" dirty="0" smtClean="0"/>
              <a:t>listing</a:t>
            </a:r>
          </a:p>
          <a:p>
            <a:pPr lvl="1"/>
            <a:r>
              <a:rPr lang="en-US" dirty="0" smtClean="0"/>
              <a:t>CYFS 2, </a:t>
            </a:r>
            <a:r>
              <a:rPr lang="en-US" dirty="0"/>
              <a:t>$750,000 </a:t>
            </a:r>
            <a:r>
              <a:rPr lang="en-US" dirty="0" smtClean="0"/>
              <a:t>replacement fire truck</a:t>
            </a:r>
          </a:p>
          <a:p>
            <a:pPr marL="57150" indent="0">
              <a:buNone/>
            </a:pPr>
            <a:r>
              <a:rPr lang="en-US" dirty="0" smtClean="0"/>
              <a:t>Rate-supported</a:t>
            </a:r>
          </a:p>
          <a:p>
            <a:pPr marL="514350" indent="-457200"/>
            <a:r>
              <a:rPr lang="en-US" dirty="0" smtClean="0"/>
              <a:t>Financial Plan updates deferred</a:t>
            </a:r>
          </a:p>
          <a:p>
            <a:pPr marL="914400" lvl="1" indent="-457200"/>
            <a:r>
              <a:rPr lang="en-US" dirty="0" smtClean="0"/>
              <a:t>To address Fiscal Strategy recommendations</a:t>
            </a:r>
          </a:p>
          <a:p>
            <a:pPr marL="914400" lvl="1" indent="-457200"/>
            <a:r>
              <a:rPr lang="en-US" dirty="0" smtClean="0"/>
              <a:t>3 Stormwater options</a:t>
            </a:r>
          </a:p>
          <a:p>
            <a:pPr marL="514350" indent="-4572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8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dirty="0" smtClean="0"/>
              <a:t>Budgeting in a COVID-19 world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Influence on the 2021 budget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08825-F30C-444B-88BD-3A5A2CAE03B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6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Pandemic’s indirect impact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Restricted delivery of the 2020 capital program requiring provision in 2021</a:t>
            </a:r>
          </a:p>
          <a:p>
            <a:pPr lvl="1"/>
            <a:r>
              <a:rPr lang="en-US" dirty="0" smtClean="0"/>
              <a:t>$6.7 million deferred from 2020</a:t>
            </a:r>
          </a:p>
          <a:p>
            <a:pPr lvl="1"/>
            <a:r>
              <a:rPr lang="en-US" dirty="0" smtClean="0"/>
              <a:t>Adjustments to unallocated budget</a:t>
            </a:r>
          </a:p>
          <a:p>
            <a:r>
              <a:rPr lang="en-US" dirty="0" smtClean="0"/>
              <a:t>Financial Relief Program</a:t>
            </a:r>
          </a:p>
          <a:p>
            <a:pPr lvl="1"/>
            <a:r>
              <a:rPr lang="en-US" dirty="0" smtClean="0"/>
              <a:t>Reversal of Town and Region rates not reflected in the 2020 budget</a:t>
            </a:r>
          </a:p>
          <a:p>
            <a:pPr lvl="1"/>
            <a:r>
              <a:rPr lang="en-US" dirty="0" smtClean="0"/>
              <a:t>New revenue source in 2021 – interest on overdue water accounts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03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dirty="0" smtClean="0"/>
              <a:t>Overview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2021 budgets at a glance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08825-F30C-444B-88BD-3A5A2CAE03B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0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There are many budgets: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531111"/>
              </p:ext>
            </p:extLst>
          </p:nvPr>
        </p:nvGraphicFramePr>
        <p:xfrm>
          <a:off x="990600" y="1798638"/>
          <a:ext cx="76962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>
                  <a:extLst>
                    <a:ext uri="{9D8B030D-6E8A-4147-A177-3AD203B41FA5}">
                      <a16:colId xmlns:a16="http://schemas.microsoft.com/office/drawing/2014/main" val="1735951957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4029380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01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Operating</a:t>
                      </a:r>
                      <a:r>
                        <a:rPr lang="en-CA" sz="2800" b="0" baseline="0" dirty="0" smtClean="0"/>
                        <a:t> Budgets:</a:t>
                      </a:r>
                      <a:endParaRPr lang="en-CA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028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Tax-supported </a:t>
                      </a:r>
                      <a:r>
                        <a:rPr lang="en-CA" sz="2000" b="0" dirty="0" smtClean="0"/>
                        <a:t>– Town, Fire, Library, Mulock Farm, BIA</a:t>
                      </a:r>
                      <a:endParaRPr lang="en-CA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$ 91.0 million</a:t>
                      </a:r>
                      <a:endParaRPr lang="en-CA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145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Rate-supported </a:t>
                      </a:r>
                      <a:r>
                        <a:rPr lang="en-CA" sz="2000" b="1" dirty="0" smtClean="0"/>
                        <a:t>– water, wastewater, stormwater, building permits</a:t>
                      </a:r>
                      <a:endParaRPr lang="en-C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46.4 million</a:t>
                      </a:r>
                      <a:endParaRPr lang="en-CA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764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$ 137.4 million</a:t>
                      </a:r>
                      <a:endParaRPr lang="en-CA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619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Capital budget (revised)</a:t>
                      </a:r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$ 37.9 million</a:t>
                      </a:r>
                      <a:endParaRPr lang="en-CA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37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Total</a:t>
                      </a:r>
                      <a:endParaRPr lang="en-CA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$ 175.3 million</a:t>
                      </a:r>
                      <a:endParaRPr lang="en-CA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82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12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Budget Impact on Average </a:t>
            </a:r>
            <a:br>
              <a:rPr lang="en-CA" dirty="0" smtClean="0"/>
            </a:br>
            <a:r>
              <a:rPr lang="en-CA" dirty="0" smtClean="0"/>
              <a:t>Residential Property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1D60-C012-4BEA-9503-6A9026A6D43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67175"/>
              </p:ext>
            </p:extLst>
          </p:nvPr>
        </p:nvGraphicFramePr>
        <p:xfrm>
          <a:off x="874059" y="1916832"/>
          <a:ext cx="7560000" cy="372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54369758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3939500947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95280078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% 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$ increase</a:t>
                      </a:r>
                      <a:endParaRPr lang="en-C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96173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Property tax</a:t>
                      </a:r>
                      <a:endParaRPr lang="en-CA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2.99 %</a:t>
                      </a:r>
                      <a:endParaRPr lang="en-CA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$    64.79</a:t>
                      </a:r>
                      <a:endParaRPr lang="en-CA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3432987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Water / wastewater</a:t>
                      </a:r>
                      <a:endParaRPr lang="en-CA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4.00 %</a:t>
                      </a:r>
                      <a:endParaRPr lang="en-CA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 $    49.44</a:t>
                      </a:r>
                      <a:endParaRPr lang="en-CA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934472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Stormwater (status quo)</a:t>
                      </a:r>
                      <a:endParaRPr lang="en-CA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10.00 %</a:t>
                      </a:r>
                      <a:endParaRPr lang="en-CA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 $      4.21</a:t>
                      </a:r>
                      <a:endParaRPr lang="en-CA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726737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Total</a:t>
                      </a:r>
                      <a:endParaRPr lang="en-CA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CA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$ 118.44</a:t>
                      </a:r>
                      <a:endParaRPr lang="en-CA" sz="28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701048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83768" y="5733371"/>
            <a:ext cx="5798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/>
              <a:t>Based on an average single detached home with </a:t>
            </a:r>
          </a:p>
          <a:p>
            <a:r>
              <a:rPr lang="en-CA" sz="2000" dirty="0" smtClean="0"/>
              <a:t>an assessment value of $700,000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9299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13821D13AFA444A04FF8FE39754EE6" ma:contentTypeVersion="1" ma:contentTypeDescription="Create a new document." ma:contentTypeScope="" ma:versionID="ac28ef4601f609b0159a7751e4a65bf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3A62473-CB24-432C-A55A-47F0644D78E7}"/>
</file>

<file path=customXml/itemProps2.xml><?xml version="1.0" encoding="utf-8"?>
<ds:datastoreItem xmlns:ds="http://schemas.openxmlformats.org/officeDocument/2006/customXml" ds:itemID="{E8CFCD8F-1BD7-4723-8F5D-805CDC5EA6FC}"/>
</file>

<file path=customXml/itemProps3.xml><?xml version="1.0" encoding="utf-8"?>
<ds:datastoreItem xmlns:ds="http://schemas.openxmlformats.org/officeDocument/2006/customXml" ds:itemID="{C74D3963-0EB8-417C-B542-ACCEF84BEBB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30217</TotalTime>
  <Words>1013</Words>
  <Application>Microsoft Office PowerPoint</Application>
  <PresentationFormat>On-screen Show (4:3)</PresentationFormat>
  <Paragraphs>382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Webdings</vt:lpstr>
      <vt:lpstr>1_Office Theme</vt:lpstr>
      <vt:lpstr>Custom Design</vt:lpstr>
      <vt:lpstr>2021 Draft Capital &amp; Rate-supported Budgets  revised</vt:lpstr>
      <vt:lpstr>Agenda</vt:lpstr>
      <vt:lpstr>Updates</vt:lpstr>
      <vt:lpstr>Some minor changes</vt:lpstr>
      <vt:lpstr>Budgeting in a COVID-19 world</vt:lpstr>
      <vt:lpstr>Pandemic’s indirect impact</vt:lpstr>
      <vt:lpstr>Overview</vt:lpstr>
      <vt:lpstr>There are many budgets:</vt:lpstr>
      <vt:lpstr>Budget Impact on Average  Residential Property</vt:lpstr>
      <vt:lpstr>Capital Budget</vt:lpstr>
      <vt:lpstr>2021 Capital Budget and Capital Program </vt:lpstr>
      <vt:lpstr>Capital program by department</vt:lpstr>
      <vt:lpstr>Capital Program Funding by Category</vt:lpstr>
      <vt:lpstr>Rate-supported Operating</vt:lpstr>
      <vt:lpstr>Water and Wastewater  consolidated budget</vt:lpstr>
      <vt:lpstr>Decision Packages included in the Rate Budgets</vt:lpstr>
      <vt:lpstr>Options for Stormwater</vt:lpstr>
      <vt:lpstr>Assets Included In This  Financial Plan</vt:lpstr>
      <vt:lpstr>Background: Current SW  Practices &amp; Level of Service</vt:lpstr>
      <vt:lpstr>Cost Drivers</vt:lpstr>
      <vt:lpstr>Financial Considerations </vt:lpstr>
      <vt:lpstr>PowerPoint Presentation</vt:lpstr>
      <vt:lpstr>Next Steps</vt:lpstr>
      <vt:lpstr>Important future dates</vt:lpstr>
    </vt:vector>
  </TitlesOfParts>
  <Company>Mindshape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48 pt arial</dc:title>
  <dc:creator>Mindshape Creative</dc:creator>
  <cp:lastModifiedBy>Moor, Linda</cp:lastModifiedBy>
  <cp:revision>1957</cp:revision>
  <cp:lastPrinted>2015-10-19T20:08:46Z</cp:lastPrinted>
  <dcterms:created xsi:type="dcterms:W3CDTF">2009-02-24T23:54:07Z</dcterms:created>
  <dcterms:modified xsi:type="dcterms:W3CDTF">2020-10-26T15:38:20Z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0x0101006A13821D13AFA444A04FF8FE39754EE6</vt:lpwstr>
  </property>
</Properties>
</file>